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308" r:id="rId3"/>
    <p:sldId id="309" r:id="rId4"/>
    <p:sldId id="275" r:id="rId5"/>
    <p:sldId id="292" r:id="rId6"/>
    <p:sldId id="293" r:id="rId7"/>
    <p:sldId id="295" r:id="rId8"/>
    <p:sldId id="305" r:id="rId9"/>
    <p:sldId id="306" r:id="rId10"/>
    <p:sldId id="296" r:id="rId11"/>
    <p:sldId id="303" r:id="rId12"/>
    <p:sldId id="302" r:id="rId13"/>
    <p:sldId id="310" r:id="rId14"/>
    <p:sldId id="304" r:id="rId15"/>
    <p:sldId id="297" r:id="rId16"/>
    <p:sldId id="307" r:id="rId17"/>
    <p:sldId id="311" r:id="rId18"/>
    <p:sldId id="266" r:id="rId19"/>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043"/>
    <a:srgbClr val="254291"/>
    <a:srgbClr val="20386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7" autoAdjust="0"/>
    <p:restoredTop sz="94674"/>
  </p:normalViewPr>
  <p:slideViewPr>
    <p:cSldViewPr snapToGrid="0" snapToObjects="1" showGuides="1">
      <p:cViewPr varScale="1">
        <p:scale>
          <a:sx n="145" d="100"/>
          <a:sy n="145" d="100"/>
        </p:scale>
        <p:origin x="1338"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79FA5D-344C-4611-8A11-F0E822006B7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FAB3916-81F7-42FC-AB6F-0095E5B07362}">
      <dgm:prSet/>
      <dgm:spPr/>
      <dgm:t>
        <a:bodyPr/>
        <a:lstStyle/>
        <a:p>
          <a:r>
            <a:rPr lang="nl-NL" dirty="0" err="1"/>
            <a:t>Dynova</a:t>
          </a:r>
          <a:r>
            <a:rPr lang="nl-NL" dirty="0"/>
            <a:t> Innovatieadvies </a:t>
          </a:r>
          <a:endParaRPr lang="en-US" dirty="0"/>
        </a:p>
      </dgm:t>
    </dgm:pt>
    <dgm:pt modelId="{C99224BA-F09B-408C-8E27-B2AA6E2F131A}" type="parTrans" cxnId="{76E39E02-4A6F-4FCE-971B-970B54C7169C}">
      <dgm:prSet/>
      <dgm:spPr/>
      <dgm:t>
        <a:bodyPr/>
        <a:lstStyle/>
        <a:p>
          <a:endParaRPr lang="en-US"/>
        </a:p>
      </dgm:t>
    </dgm:pt>
    <dgm:pt modelId="{612DBB66-EFEA-49A9-AE4D-1C82E51960D3}" type="sibTrans" cxnId="{76E39E02-4A6F-4FCE-971B-970B54C7169C}">
      <dgm:prSet/>
      <dgm:spPr/>
      <dgm:t>
        <a:bodyPr/>
        <a:lstStyle/>
        <a:p>
          <a:endParaRPr lang="en-US"/>
        </a:p>
      </dgm:t>
    </dgm:pt>
    <dgm:pt modelId="{F06E8A70-28D5-4FD0-980B-3DCB917AD8A5}">
      <dgm:prSet/>
      <dgm:spPr/>
      <dgm:t>
        <a:bodyPr/>
        <a:lstStyle/>
        <a:p>
          <a:r>
            <a:rPr lang="nl-NL" dirty="0"/>
            <a:t>Opgericht in </a:t>
          </a:r>
          <a:r>
            <a:rPr lang="nl-NL" dirty="0" smtClean="0"/>
            <a:t>1997</a:t>
          </a:r>
          <a:endParaRPr lang="en-US" dirty="0"/>
        </a:p>
      </dgm:t>
    </dgm:pt>
    <dgm:pt modelId="{EEC0E565-2C1C-40BF-8164-6B03D5C235A5}" type="parTrans" cxnId="{B1B4A3F5-31BA-41F0-8527-20DCBAE6F9F0}">
      <dgm:prSet/>
      <dgm:spPr/>
      <dgm:t>
        <a:bodyPr/>
        <a:lstStyle/>
        <a:p>
          <a:endParaRPr lang="en-US"/>
        </a:p>
      </dgm:t>
    </dgm:pt>
    <dgm:pt modelId="{5EA86641-1381-49E3-AC2E-5B2DD6AC35BB}" type="sibTrans" cxnId="{B1B4A3F5-31BA-41F0-8527-20DCBAE6F9F0}">
      <dgm:prSet/>
      <dgm:spPr/>
      <dgm:t>
        <a:bodyPr/>
        <a:lstStyle/>
        <a:p>
          <a:endParaRPr lang="en-US"/>
        </a:p>
      </dgm:t>
    </dgm:pt>
    <dgm:pt modelId="{BC541235-9F33-472A-8908-AC4FD1B90C42}">
      <dgm:prSet/>
      <dgm:spPr/>
      <dgm:t>
        <a:bodyPr/>
        <a:lstStyle/>
        <a:p>
          <a:r>
            <a:rPr lang="nl-NL"/>
            <a:t>Subsidieadvies – Innovatiemanagement - Projectfinanciering </a:t>
          </a:r>
          <a:endParaRPr lang="en-US"/>
        </a:p>
      </dgm:t>
    </dgm:pt>
    <dgm:pt modelId="{ECF300C6-74FC-45F6-9EEC-D2C6490D1205}" type="parTrans" cxnId="{F4758622-1050-4738-A5C9-462C7AC27B18}">
      <dgm:prSet/>
      <dgm:spPr/>
      <dgm:t>
        <a:bodyPr/>
        <a:lstStyle/>
        <a:p>
          <a:endParaRPr lang="en-US"/>
        </a:p>
      </dgm:t>
    </dgm:pt>
    <dgm:pt modelId="{4F0B55ED-721F-4414-B6B4-5EC1099FE338}" type="sibTrans" cxnId="{F4758622-1050-4738-A5C9-462C7AC27B18}">
      <dgm:prSet/>
      <dgm:spPr/>
      <dgm:t>
        <a:bodyPr/>
        <a:lstStyle/>
        <a:p>
          <a:endParaRPr lang="en-US"/>
        </a:p>
      </dgm:t>
    </dgm:pt>
    <dgm:pt modelId="{0E4383FB-56B4-4E18-AB8B-45BC9C8FB262}">
      <dgm:prSet/>
      <dgm:spPr/>
      <dgm:t>
        <a:bodyPr/>
        <a:lstStyle/>
        <a:p>
          <a:r>
            <a:rPr lang="nl-NL"/>
            <a:t>Landelijk actief</a:t>
          </a:r>
          <a:endParaRPr lang="en-US"/>
        </a:p>
      </dgm:t>
    </dgm:pt>
    <dgm:pt modelId="{D8227B58-A8C7-4DB6-A865-D390F73C7BD2}" type="parTrans" cxnId="{6ACB063C-F23F-4664-8663-3871E0085658}">
      <dgm:prSet/>
      <dgm:spPr/>
      <dgm:t>
        <a:bodyPr/>
        <a:lstStyle/>
        <a:p>
          <a:endParaRPr lang="en-US"/>
        </a:p>
      </dgm:t>
    </dgm:pt>
    <dgm:pt modelId="{E838F5A5-F6D9-4EC7-91CE-1387240EAB12}" type="sibTrans" cxnId="{6ACB063C-F23F-4664-8663-3871E0085658}">
      <dgm:prSet/>
      <dgm:spPr/>
      <dgm:t>
        <a:bodyPr/>
        <a:lstStyle/>
        <a:p>
          <a:endParaRPr lang="en-US"/>
        </a:p>
      </dgm:t>
    </dgm:pt>
    <dgm:pt modelId="{D88F728E-6238-4B60-8812-E9B321651714}">
      <dgm:prSet/>
      <dgm:spPr/>
      <dgm:t>
        <a:bodyPr/>
        <a:lstStyle/>
        <a:p>
          <a:r>
            <a:rPr lang="nl-NL"/>
            <a:t>7 vaste medewerkers en flexibele schil</a:t>
          </a:r>
          <a:endParaRPr lang="en-US"/>
        </a:p>
      </dgm:t>
    </dgm:pt>
    <dgm:pt modelId="{CF6E9C7C-7938-44B8-B76E-3F2BA7E24A9D}" type="parTrans" cxnId="{7F5CD217-9AD4-4327-A885-488E32411B0E}">
      <dgm:prSet/>
      <dgm:spPr/>
      <dgm:t>
        <a:bodyPr/>
        <a:lstStyle/>
        <a:p>
          <a:endParaRPr lang="en-US"/>
        </a:p>
      </dgm:t>
    </dgm:pt>
    <dgm:pt modelId="{95288FC6-7E56-409E-A770-80E0706A3E47}" type="sibTrans" cxnId="{7F5CD217-9AD4-4327-A885-488E32411B0E}">
      <dgm:prSet/>
      <dgm:spPr/>
      <dgm:t>
        <a:bodyPr/>
        <a:lstStyle/>
        <a:p>
          <a:endParaRPr lang="en-US"/>
        </a:p>
      </dgm:t>
    </dgm:pt>
    <dgm:pt modelId="{CD621B00-2F52-4C5D-AF17-4931CCACF478}">
      <dgm:prSet/>
      <dgm:spPr/>
      <dgm:t>
        <a:bodyPr/>
        <a:lstStyle/>
        <a:p>
          <a:r>
            <a:rPr lang="nl-NL"/>
            <a:t>Connected adviseurs zijn Collin Crowd Fund en Geld voor Elkaar</a:t>
          </a:r>
          <a:endParaRPr lang="en-US"/>
        </a:p>
      </dgm:t>
    </dgm:pt>
    <dgm:pt modelId="{9F2E5905-065F-4153-9768-DE763CFFF82E}" type="parTrans" cxnId="{5E338EB4-8F4D-441B-AF36-7E84ECEED33E}">
      <dgm:prSet/>
      <dgm:spPr/>
      <dgm:t>
        <a:bodyPr/>
        <a:lstStyle/>
        <a:p>
          <a:endParaRPr lang="en-US"/>
        </a:p>
      </dgm:t>
    </dgm:pt>
    <dgm:pt modelId="{C67A2BA8-70FD-4F74-85F1-9459B9228068}" type="sibTrans" cxnId="{5E338EB4-8F4D-441B-AF36-7E84ECEED33E}">
      <dgm:prSet/>
      <dgm:spPr/>
      <dgm:t>
        <a:bodyPr/>
        <a:lstStyle/>
        <a:p>
          <a:endParaRPr lang="en-US"/>
        </a:p>
      </dgm:t>
    </dgm:pt>
    <dgm:pt modelId="{3F9E8039-D268-4B50-A63E-722B6E157822}">
      <dgm:prSet/>
      <dgm:spPr/>
      <dgm:t>
        <a:bodyPr/>
        <a:lstStyle/>
        <a:p>
          <a:r>
            <a:rPr lang="nl-NL"/>
            <a:t>Landelijk netwerk informal investors, octrooigemachtigden, aanbestedingen, fondsenwerving en fiscaal specialisten</a:t>
          </a:r>
          <a:endParaRPr lang="en-US"/>
        </a:p>
      </dgm:t>
    </dgm:pt>
    <dgm:pt modelId="{E2451D25-97B5-46FE-8187-FDCD89685A3A}" type="parTrans" cxnId="{3FBF7717-4527-4E83-9442-B1AE89573891}">
      <dgm:prSet/>
      <dgm:spPr/>
      <dgm:t>
        <a:bodyPr/>
        <a:lstStyle/>
        <a:p>
          <a:endParaRPr lang="en-US"/>
        </a:p>
      </dgm:t>
    </dgm:pt>
    <dgm:pt modelId="{4282F14C-8C80-4634-BA60-B8043A1DF4BD}" type="sibTrans" cxnId="{3FBF7717-4527-4E83-9442-B1AE89573891}">
      <dgm:prSet/>
      <dgm:spPr/>
      <dgm:t>
        <a:bodyPr/>
        <a:lstStyle/>
        <a:p>
          <a:endParaRPr lang="en-US"/>
        </a:p>
      </dgm:t>
    </dgm:pt>
    <dgm:pt modelId="{79C048E1-1827-4B77-B663-AE2AEBB6F6E9}">
      <dgm:prSet/>
      <dgm:spPr/>
      <dgm:t>
        <a:bodyPr/>
        <a:lstStyle/>
        <a:p>
          <a:r>
            <a:rPr lang="nl-NL"/>
            <a:t>Sortium: samenwerking met 3 subsidie-adviesbureaus voor landelijke dekking, samenwerking, specifieke expertises en kennisuitwisseling.</a:t>
          </a:r>
          <a:endParaRPr lang="en-US"/>
        </a:p>
      </dgm:t>
    </dgm:pt>
    <dgm:pt modelId="{90E3DF17-A2B8-492F-A196-2772655F9486}" type="parTrans" cxnId="{FAEB63D5-1429-4757-BE1D-DB60A2000D27}">
      <dgm:prSet/>
      <dgm:spPr/>
      <dgm:t>
        <a:bodyPr/>
        <a:lstStyle/>
        <a:p>
          <a:endParaRPr lang="en-US"/>
        </a:p>
      </dgm:t>
    </dgm:pt>
    <dgm:pt modelId="{6761CB5D-6BEC-450C-8F8D-100067F1ACE0}" type="sibTrans" cxnId="{FAEB63D5-1429-4757-BE1D-DB60A2000D27}">
      <dgm:prSet/>
      <dgm:spPr/>
      <dgm:t>
        <a:bodyPr/>
        <a:lstStyle/>
        <a:p>
          <a:endParaRPr lang="en-US"/>
        </a:p>
      </dgm:t>
    </dgm:pt>
    <dgm:pt modelId="{3FC91C3A-F58B-4945-AD5B-DE63A919C5FB}">
      <dgm:prSet/>
      <dgm:spPr/>
      <dgm:t>
        <a:bodyPr/>
        <a:lstStyle/>
        <a:p>
          <a:r>
            <a:rPr lang="en-US" dirty="0" err="1" smtClean="0"/>
            <a:t>Klanten</a:t>
          </a:r>
          <a:r>
            <a:rPr lang="en-US" dirty="0" smtClean="0"/>
            <a:t>: startup, MKB,  </a:t>
          </a:r>
          <a:r>
            <a:rPr lang="en-US" dirty="0" err="1" smtClean="0"/>
            <a:t>grootbedrijf</a:t>
          </a:r>
          <a:endParaRPr lang="en-US" dirty="0"/>
        </a:p>
      </dgm:t>
    </dgm:pt>
    <dgm:pt modelId="{D0E77E5A-74AE-4C01-B28F-617B9A5B8B4F}" type="parTrans" cxnId="{D53567AF-7E4E-4888-AC95-52702CB7936D}">
      <dgm:prSet/>
      <dgm:spPr/>
      <dgm:t>
        <a:bodyPr/>
        <a:lstStyle/>
        <a:p>
          <a:endParaRPr lang="en-US"/>
        </a:p>
      </dgm:t>
    </dgm:pt>
    <dgm:pt modelId="{51C8B8D3-3147-4D2E-A298-78E297CBD8A7}" type="sibTrans" cxnId="{D53567AF-7E4E-4888-AC95-52702CB7936D}">
      <dgm:prSet/>
      <dgm:spPr/>
      <dgm:t>
        <a:bodyPr/>
        <a:lstStyle/>
        <a:p>
          <a:endParaRPr lang="en-US"/>
        </a:p>
      </dgm:t>
    </dgm:pt>
    <dgm:pt modelId="{D143B3B6-788A-4497-9157-0C2C2F50F078}">
      <dgm:prSet/>
      <dgm:spPr/>
      <dgm:t>
        <a:bodyPr/>
        <a:lstStyle/>
        <a:p>
          <a:r>
            <a:rPr lang="en-US" dirty="0" err="1"/>
            <a:t>Ict</a:t>
          </a:r>
          <a:r>
            <a:rPr lang="en-US" dirty="0"/>
            <a:t>, </a:t>
          </a:r>
          <a:r>
            <a:rPr lang="en-US" dirty="0" err="1"/>
            <a:t>maakindustrie</a:t>
          </a:r>
          <a:r>
            <a:rPr lang="en-US" dirty="0"/>
            <a:t>, </a:t>
          </a:r>
          <a:r>
            <a:rPr lang="en-US" dirty="0" err="1" smtClean="0"/>
            <a:t>bouw</a:t>
          </a:r>
          <a:r>
            <a:rPr lang="en-US" dirty="0" smtClean="0"/>
            <a:t>, </a:t>
          </a:r>
          <a:r>
            <a:rPr lang="en-US" dirty="0" err="1" smtClean="0"/>
            <a:t>chemie</a:t>
          </a:r>
          <a:r>
            <a:rPr lang="en-US" dirty="0"/>
            <a:t>, </a:t>
          </a:r>
          <a:r>
            <a:rPr lang="en-US" dirty="0" smtClean="0"/>
            <a:t>agro-food, automotive</a:t>
          </a:r>
          <a:endParaRPr lang="en-US" dirty="0"/>
        </a:p>
      </dgm:t>
    </dgm:pt>
    <dgm:pt modelId="{97ACBE1A-51A7-44AE-A744-A43CA130AF6E}" type="parTrans" cxnId="{AA878CF8-0459-467C-AD87-B42A370361C6}">
      <dgm:prSet/>
      <dgm:spPr/>
      <dgm:t>
        <a:bodyPr/>
        <a:lstStyle/>
        <a:p>
          <a:endParaRPr lang="en-US"/>
        </a:p>
      </dgm:t>
    </dgm:pt>
    <dgm:pt modelId="{3AB67421-65F3-44E1-A6F8-ED37298AA364}" type="sibTrans" cxnId="{AA878CF8-0459-467C-AD87-B42A370361C6}">
      <dgm:prSet/>
      <dgm:spPr/>
      <dgm:t>
        <a:bodyPr/>
        <a:lstStyle/>
        <a:p>
          <a:endParaRPr lang="en-US"/>
        </a:p>
      </dgm:t>
    </dgm:pt>
    <dgm:pt modelId="{A384BA17-D15E-462E-A966-8AF46AA4864A}" type="pres">
      <dgm:prSet presAssocID="{4479FA5D-344C-4611-8A11-F0E822006B71}" presName="diagram" presStyleCnt="0">
        <dgm:presLayoutVars>
          <dgm:dir/>
          <dgm:resizeHandles val="exact"/>
        </dgm:presLayoutVars>
      </dgm:prSet>
      <dgm:spPr/>
      <dgm:t>
        <a:bodyPr/>
        <a:lstStyle/>
        <a:p>
          <a:endParaRPr lang="nl-NL"/>
        </a:p>
      </dgm:t>
    </dgm:pt>
    <dgm:pt modelId="{655DEEAB-4623-4EB0-B7DB-36C6BA72B748}" type="pres">
      <dgm:prSet presAssocID="{2FAB3916-81F7-42FC-AB6F-0095E5B07362}" presName="node" presStyleLbl="node1" presStyleIdx="0" presStyleCnt="1">
        <dgm:presLayoutVars>
          <dgm:bulletEnabled val="1"/>
        </dgm:presLayoutVars>
      </dgm:prSet>
      <dgm:spPr/>
      <dgm:t>
        <a:bodyPr/>
        <a:lstStyle/>
        <a:p>
          <a:endParaRPr lang="nl-NL"/>
        </a:p>
      </dgm:t>
    </dgm:pt>
  </dgm:ptLst>
  <dgm:cxnLst>
    <dgm:cxn modelId="{AA878CF8-0459-467C-AD87-B42A370361C6}" srcId="{2FAB3916-81F7-42FC-AB6F-0095E5B07362}" destId="{D143B3B6-788A-4497-9157-0C2C2F50F078}" srcOrd="8" destOrd="0" parTransId="{97ACBE1A-51A7-44AE-A744-A43CA130AF6E}" sibTransId="{3AB67421-65F3-44E1-A6F8-ED37298AA364}"/>
    <dgm:cxn modelId="{6ACB063C-F23F-4664-8663-3871E0085658}" srcId="{2FAB3916-81F7-42FC-AB6F-0095E5B07362}" destId="{0E4383FB-56B4-4E18-AB8B-45BC9C8FB262}" srcOrd="2" destOrd="0" parTransId="{D8227B58-A8C7-4DB6-A865-D390F73C7BD2}" sibTransId="{E838F5A5-F6D9-4EC7-91CE-1387240EAB12}"/>
    <dgm:cxn modelId="{6FD9AD44-D616-4E69-AB2A-E426F5A21EBE}" type="presOf" srcId="{2FAB3916-81F7-42FC-AB6F-0095E5B07362}" destId="{655DEEAB-4623-4EB0-B7DB-36C6BA72B748}" srcOrd="0" destOrd="0" presId="urn:microsoft.com/office/officeart/2005/8/layout/default"/>
    <dgm:cxn modelId="{A09F5A7C-11AB-43E2-8295-C0644F4FBF5A}" type="presOf" srcId="{3F9E8039-D268-4B50-A63E-722B6E157822}" destId="{655DEEAB-4623-4EB0-B7DB-36C6BA72B748}" srcOrd="0" destOrd="6" presId="urn:microsoft.com/office/officeart/2005/8/layout/default"/>
    <dgm:cxn modelId="{64976751-12F7-461A-A170-588876E05FE5}" type="presOf" srcId="{79C048E1-1827-4B77-B663-AE2AEBB6F6E9}" destId="{655DEEAB-4623-4EB0-B7DB-36C6BA72B748}" srcOrd="0" destOrd="7" presId="urn:microsoft.com/office/officeart/2005/8/layout/default"/>
    <dgm:cxn modelId="{F4758622-1050-4738-A5C9-462C7AC27B18}" srcId="{2FAB3916-81F7-42FC-AB6F-0095E5B07362}" destId="{BC541235-9F33-472A-8908-AC4FD1B90C42}" srcOrd="1" destOrd="0" parTransId="{ECF300C6-74FC-45F6-9EEC-D2C6490D1205}" sibTransId="{4F0B55ED-721F-4414-B6B4-5EC1099FE338}"/>
    <dgm:cxn modelId="{4D03ABE8-E728-44E9-8801-1664DDEDDC1A}" type="presOf" srcId="{D143B3B6-788A-4497-9157-0C2C2F50F078}" destId="{655DEEAB-4623-4EB0-B7DB-36C6BA72B748}" srcOrd="0" destOrd="9" presId="urn:microsoft.com/office/officeart/2005/8/layout/default"/>
    <dgm:cxn modelId="{3AE1055C-3926-46EA-9681-C78127834528}" type="presOf" srcId="{4479FA5D-344C-4611-8A11-F0E822006B71}" destId="{A384BA17-D15E-462E-A966-8AF46AA4864A}" srcOrd="0" destOrd="0" presId="urn:microsoft.com/office/officeart/2005/8/layout/default"/>
    <dgm:cxn modelId="{FAEB63D5-1429-4757-BE1D-DB60A2000D27}" srcId="{2FAB3916-81F7-42FC-AB6F-0095E5B07362}" destId="{79C048E1-1827-4B77-B663-AE2AEBB6F6E9}" srcOrd="6" destOrd="0" parTransId="{90E3DF17-A2B8-492F-A196-2772655F9486}" sibTransId="{6761CB5D-6BEC-450C-8F8D-100067F1ACE0}"/>
    <dgm:cxn modelId="{3FBF7717-4527-4E83-9442-B1AE89573891}" srcId="{2FAB3916-81F7-42FC-AB6F-0095E5B07362}" destId="{3F9E8039-D268-4B50-A63E-722B6E157822}" srcOrd="5" destOrd="0" parTransId="{E2451D25-97B5-46FE-8187-FDCD89685A3A}" sibTransId="{4282F14C-8C80-4634-BA60-B8043A1DF4BD}"/>
    <dgm:cxn modelId="{577FF953-307E-4910-A7E6-26BD09342256}" type="presOf" srcId="{F06E8A70-28D5-4FD0-980B-3DCB917AD8A5}" destId="{655DEEAB-4623-4EB0-B7DB-36C6BA72B748}" srcOrd="0" destOrd="1" presId="urn:microsoft.com/office/officeart/2005/8/layout/default"/>
    <dgm:cxn modelId="{7F5CD217-9AD4-4327-A885-488E32411B0E}" srcId="{2FAB3916-81F7-42FC-AB6F-0095E5B07362}" destId="{D88F728E-6238-4B60-8812-E9B321651714}" srcOrd="3" destOrd="0" parTransId="{CF6E9C7C-7938-44B8-B76E-3F2BA7E24A9D}" sibTransId="{95288FC6-7E56-409E-A770-80E0706A3E47}"/>
    <dgm:cxn modelId="{5E338EB4-8F4D-441B-AF36-7E84ECEED33E}" srcId="{2FAB3916-81F7-42FC-AB6F-0095E5B07362}" destId="{CD621B00-2F52-4C5D-AF17-4931CCACF478}" srcOrd="4" destOrd="0" parTransId="{9F2E5905-065F-4153-9768-DE763CFFF82E}" sibTransId="{C67A2BA8-70FD-4F74-85F1-9459B9228068}"/>
    <dgm:cxn modelId="{0A4FA8DA-A1C1-4135-99B8-D6EAE646CE3B}" type="presOf" srcId="{3FC91C3A-F58B-4945-AD5B-DE63A919C5FB}" destId="{655DEEAB-4623-4EB0-B7DB-36C6BA72B748}" srcOrd="0" destOrd="8" presId="urn:microsoft.com/office/officeart/2005/8/layout/default"/>
    <dgm:cxn modelId="{B09DE31C-B55D-465D-B5CD-7B90B4FD84F1}" type="presOf" srcId="{0E4383FB-56B4-4E18-AB8B-45BC9C8FB262}" destId="{655DEEAB-4623-4EB0-B7DB-36C6BA72B748}" srcOrd="0" destOrd="3" presId="urn:microsoft.com/office/officeart/2005/8/layout/default"/>
    <dgm:cxn modelId="{B1B4A3F5-31BA-41F0-8527-20DCBAE6F9F0}" srcId="{2FAB3916-81F7-42FC-AB6F-0095E5B07362}" destId="{F06E8A70-28D5-4FD0-980B-3DCB917AD8A5}" srcOrd="0" destOrd="0" parTransId="{EEC0E565-2C1C-40BF-8164-6B03D5C235A5}" sibTransId="{5EA86641-1381-49E3-AC2E-5B2DD6AC35BB}"/>
    <dgm:cxn modelId="{AD784A11-8C6E-47AD-ABB8-7F2368040813}" type="presOf" srcId="{CD621B00-2F52-4C5D-AF17-4931CCACF478}" destId="{655DEEAB-4623-4EB0-B7DB-36C6BA72B748}" srcOrd="0" destOrd="5" presId="urn:microsoft.com/office/officeart/2005/8/layout/default"/>
    <dgm:cxn modelId="{B0D1B35B-A0CD-4772-8564-2CE0C7424139}" type="presOf" srcId="{D88F728E-6238-4B60-8812-E9B321651714}" destId="{655DEEAB-4623-4EB0-B7DB-36C6BA72B748}" srcOrd="0" destOrd="4" presId="urn:microsoft.com/office/officeart/2005/8/layout/default"/>
    <dgm:cxn modelId="{D53567AF-7E4E-4888-AC95-52702CB7936D}" srcId="{2FAB3916-81F7-42FC-AB6F-0095E5B07362}" destId="{3FC91C3A-F58B-4945-AD5B-DE63A919C5FB}" srcOrd="7" destOrd="0" parTransId="{D0E77E5A-74AE-4C01-B28F-617B9A5B8B4F}" sibTransId="{51C8B8D3-3147-4D2E-A298-78E297CBD8A7}"/>
    <dgm:cxn modelId="{B719DFA1-A7CD-4DFB-8015-6D15E406B479}" type="presOf" srcId="{BC541235-9F33-472A-8908-AC4FD1B90C42}" destId="{655DEEAB-4623-4EB0-B7DB-36C6BA72B748}" srcOrd="0" destOrd="2" presId="urn:microsoft.com/office/officeart/2005/8/layout/default"/>
    <dgm:cxn modelId="{76E39E02-4A6F-4FCE-971B-970B54C7169C}" srcId="{4479FA5D-344C-4611-8A11-F0E822006B71}" destId="{2FAB3916-81F7-42FC-AB6F-0095E5B07362}" srcOrd="0" destOrd="0" parTransId="{C99224BA-F09B-408C-8E27-B2AA6E2F131A}" sibTransId="{612DBB66-EFEA-49A9-AE4D-1C82E51960D3}"/>
    <dgm:cxn modelId="{4A162857-583A-44F0-8CFA-8BB5447E6330}" type="presParOf" srcId="{A384BA17-D15E-462E-A966-8AF46AA4864A}" destId="{655DEEAB-4623-4EB0-B7DB-36C6BA72B748}" srcOrd="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1869A-EC78-42F3-BFC5-7AE45491623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nl-NL"/>
        </a:p>
      </dgm:t>
    </dgm:pt>
    <dgm:pt modelId="{A3C26216-FEE5-4144-9BA0-7D8B8C747CB0}">
      <dgm:prSet phldrT="[Tekst]"/>
      <dgm:spPr>
        <a:solidFill>
          <a:schemeClr val="accent2"/>
        </a:solidFill>
      </dgm:spPr>
      <dgm:t>
        <a:bodyPr/>
        <a:lstStyle/>
        <a:p>
          <a:r>
            <a:rPr lang="nl-NL" dirty="0"/>
            <a:t>Topsectoren beleid</a:t>
          </a:r>
        </a:p>
      </dgm:t>
    </dgm:pt>
    <dgm:pt modelId="{DCFCA2B8-4604-496C-9B69-977D6F27A9B8}" type="parTrans" cxnId="{453FC148-478C-4B61-9213-9101BF9A5F0D}">
      <dgm:prSet/>
      <dgm:spPr/>
      <dgm:t>
        <a:bodyPr/>
        <a:lstStyle/>
        <a:p>
          <a:endParaRPr lang="nl-NL"/>
        </a:p>
      </dgm:t>
    </dgm:pt>
    <dgm:pt modelId="{2A3B2F9F-AB1B-4E3E-8236-27CAC5F27A81}" type="sibTrans" cxnId="{453FC148-478C-4B61-9213-9101BF9A5F0D}">
      <dgm:prSet/>
      <dgm:spPr/>
      <dgm:t>
        <a:bodyPr/>
        <a:lstStyle/>
        <a:p>
          <a:endParaRPr lang="nl-NL"/>
        </a:p>
      </dgm:t>
    </dgm:pt>
    <dgm:pt modelId="{74711C49-6FA8-45DD-9634-5B7A5DFFF498}">
      <dgm:prSet phldrT="[Tekst]" custT="1"/>
      <dgm:spPr>
        <a:solidFill>
          <a:srgbClr val="203864"/>
        </a:solidFill>
      </dgm:spPr>
      <dgm:t>
        <a:bodyPr/>
        <a:lstStyle/>
        <a:p>
          <a:r>
            <a:rPr lang="nl-NL" sz="1000" dirty="0"/>
            <a:t>Innovatie</a:t>
          </a:r>
        </a:p>
      </dgm:t>
    </dgm:pt>
    <dgm:pt modelId="{1382EE4B-F660-408F-85C2-52C7429989B3}" type="parTrans" cxnId="{F1A14870-6249-4E21-9C47-745CBC3271AE}">
      <dgm:prSet/>
      <dgm:spPr/>
      <dgm:t>
        <a:bodyPr/>
        <a:lstStyle/>
        <a:p>
          <a:endParaRPr lang="nl-NL"/>
        </a:p>
      </dgm:t>
    </dgm:pt>
    <dgm:pt modelId="{FFEAD300-7235-449F-954B-F4D673BA792D}" type="sibTrans" cxnId="{F1A14870-6249-4E21-9C47-745CBC3271AE}">
      <dgm:prSet/>
      <dgm:spPr/>
      <dgm:t>
        <a:bodyPr/>
        <a:lstStyle/>
        <a:p>
          <a:endParaRPr lang="nl-NL"/>
        </a:p>
      </dgm:t>
    </dgm:pt>
    <dgm:pt modelId="{A139A3F7-9E47-4B78-A9C6-A3FB2E381BEB}">
      <dgm:prSet phldrT="[Tekst]" custT="1"/>
      <dgm:spPr>
        <a:solidFill>
          <a:srgbClr val="5B9BD5"/>
        </a:solidFill>
      </dgm:spPr>
      <dgm:t>
        <a:bodyPr/>
        <a:lstStyle/>
        <a:p>
          <a:r>
            <a:rPr lang="nl-NL" sz="1000" dirty="0"/>
            <a:t>Internationale Samenwerking</a:t>
          </a:r>
        </a:p>
      </dgm:t>
    </dgm:pt>
    <dgm:pt modelId="{DEA01D34-155B-415B-86EE-8462D01BA40E}" type="parTrans" cxnId="{B2A67B53-211E-4D47-8805-898D2D5BEFC0}">
      <dgm:prSet/>
      <dgm:spPr/>
      <dgm:t>
        <a:bodyPr/>
        <a:lstStyle/>
        <a:p>
          <a:endParaRPr lang="nl-NL"/>
        </a:p>
      </dgm:t>
    </dgm:pt>
    <dgm:pt modelId="{A678682B-4EAA-432B-A863-EFF440BB9306}" type="sibTrans" cxnId="{B2A67B53-211E-4D47-8805-898D2D5BEFC0}">
      <dgm:prSet/>
      <dgm:spPr/>
      <dgm:t>
        <a:bodyPr/>
        <a:lstStyle/>
        <a:p>
          <a:endParaRPr lang="nl-NL"/>
        </a:p>
      </dgm:t>
    </dgm:pt>
    <dgm:pt modelId="{9352163D-1DA3-4BB3-A53D-99D0D04175D8}">
      <dgm:prSet phldrT="[Tekst]" custT="1"/>
      <dgm:spPr>
        <a:solidFill>
          <a:srgbClr val="C00000"/>
        </a:solidFill>
      </dgm:spPr>
      <dgm:t>
        <a:bodyPr/>
        <a:lstStyle/>
        <a:p>
          <a:r>
            <a:rPr lang="nl-NL" sz="1000" dirty="0"/>
            <a:t>Starten &amp; Groeien</a:t>
          </a:r>
        </a:p>
      </dgm:t>
    </dgm:pt>
    <dgm:pt modelId="{39065595-B452-4016-9DBF-DF66DB54604D}" type="parTrans" cxnId="{3607F4D9-9B42-4433-9009-430D065CB33B}">
      <dgm:prSet/>
      <dgm:spPr/>
      <dgm:t>
        <a:bodyPr/>
        <a:lstStyle/>
        <a:p>
          <a:endParaRPr lang="nl-NL"/>
        </a:p>
      </dgm:t>
    </dgm:pt>
    <dgm:pt modelId="{7AC6BCBA-65CB-4CF9-B456-9A261838C7AB}" type="sibTrans" cxnId="{3607F4D9-9B42-4433-9009-430D065CB33B}">
      <dgm:prSet/>
      <dgm:spPr/>
      <dgm:t>
        <a:bodyPr/>
        <a:lstStyle/>
        <a:p>
          <a:endParaRPr lang="nl-NL"/>
        </a:p>
      </dgm:t>
    </dgm:pt>
    <dgm:pt modelId="{36E3B8BC-4023-4925-B763-678EECEA656D}">
      <dgm:prSet phldrT="[Tekst]" custT="1"/>
      <dgm:spPr>
        <a:solidFill>
          <a:srgbClr val="8FC043"/>
        </a:solidFill>
      </dgm:spPr>
      <dgm:t>
        <a:bodyPr/>
        <a:lstStyle/>
        <a:p>
          <a:r>
            <a:rPr lang="nl-NL" sz="1000" dirty="0"/>
            <a:t>Duurzaamheid &amp; Circulaire Economie</a:t>
          </a:r>
        </a:p>
      </dgm:t>
    </dgm:pt>
    <dgm:pt modelId="{8EBCB682-17EC-44BE-B9E7-F0771495FFA3}" type="parTrans" cxnId="{AD423DF5-455B-4F4C-8EAB-234176565656}">
      <dgm:prSet/>
      <dgm:spPr/>
      <dgm:t>
        <a:bodyPr/>
        <a:lstStyle/>
        <a:p>
          <a:endParaRPr lang="nl-NL"/>
        </a:p>
      </dgm:t>
    </dgm:pt>
    <dgm:pt modelId="{DA081568-A7DB-408A-BC36-E38DC1A4EFA3}" type="sibTrans" cxnId="{AD423DF5-455B-4F4C-8EAB-234176565656}">
      <dgm:prSet/>
      <dgm:spPr/>
      <dgm:t>
        <a:bodyPr/>
        <a:lstStyle/>
        <a:p>
          <a:endParaRPr lang="nl-NL"/>
        </a:p>
      </dgm:t>
    </dgm:pt>
    <dgm:pt modelId="{802C2A26-72AA-42FB-8E95-FDBB519AEF7E}">
      <dgm:prSet phldrT="[Tekst]" custT="1"/>
      <dgm:spPr>
        <a:solidFill>
          <a:srgbClr val="7030A0"/>
        </a:solidFill>
      </dgm:spPr>
      <dgm:t>
        <a:bodyPr/>
        <a:lstStyle/>
        <a:p>
          <a:r>
            <a:rPr lang="nl-NL" sz="1000" dirty="0"/>
            <a:t>Duurzame inzetbaarheid</a:t>
          </a:r>
        </a:p>
      </dgm:t>
    </dgm:pt>
    <dgm:pt modelId="{E41F8E75-D23F-40A3-A5A3-1A9806CACDDD}" type="parTrans" cxnId="{32CF2B0E-89B3-4B4C-AE5C-0BE2588E970B}">
      <dgm:prSet/>
      <dgm:spPr/>
      <dgm:t>
        <a:bodyPr/>
        <a:lstStyle/>
        <a:p>
          <a:endParaRPr lang="nl-NL"/>
        </a:p>
      </dgm:t>
    </dgm:pt>
    <dgm:pt modelId="{E9CB4973-F362-4339-BA9A-7320D765D651}" type="sibTrans" cxnId="{32CF2B0E-89B3-4B4C-AE5C-0BE2588E970B}">
      <dgm:prSet/>
      <dgm:spPr/>
      <dgm:t>
        <a:bodyPr/>
        <a:lstStyle/>
        <a:p>
          <a:endParaRPr lang="nl-NL"/>
        </a:p>
      </dgm:t>
    </dgm:pt>
    <dgm:pt modelId="{20AC4E22-013A-43F9-AED6-FFF728253F5D}">
      <dgm:prSet/>
      <dgm:spPr/>
      <dgm:t>
        <a:bodyPr/>
        <a:lstStyle/>
        <a:p>
          <a:endParaRPr lang="nl-NL"/>
        </a:p>
      </dgm:t>
    </dgm:pt>
    <dgm:pt modelId="{AEE7184B-31A2-4FA3-AD90-264236B1C1AD}" type="parTrans" cxnId="{DF74C265-0C02-4572-97A0-B1924015D142}">
      <dgm:prSet/>
      <dgm:spPr/>
      <dgm:t>
        <a:bodyPr/>
        <a:lstStyle/>
        <a:p>
          <a:endParaRPr lang="nl-NL"/>
        </a:p>
      </dgm:t>
    </dgm:pt>
    <dgm:pt modelId="{37E5DA61-D0D4-485F-9142-DAD59C893CB3}" type="sibTrans" cxnId="{DF74C265-0C02-4572-97A0-B1924015D142}">
      <dgm:prSet/>
      <dgm:spPr/>
      <dgm:t>
        <a:bodyPr/>
        <a:lstStyle/>
        <a:p>
          <a:endParaRPr lang="nl-NL"/>
        </a:p>
      </dgm:t>
    </dgm:pt>
    <dgm:pt modelId="{A8009A1A-C6CD-4C38-BA9F-1D18C6FA5288}" type="pres">
      <dgm:prSet presAssocID="{FEE1869A-EC78-42F3-BFC5-7AE45491623D}" presName="Name0" presStyleCnt="0">
        <dgm:presLayoutVars>
          <dgm:chMax val="1"/>
          <dgm:dir/>
          <dgm:animLvl val="ctr"/>
          <dgm:resizeHandles val="exact"/>
        </dgm:presLayoutVars>
      </dgm:prSet>
      <dgm:spPr/>
      <dgm:t>
        <a:bodyPr/>
        <a:lstStyle/>
        <a:p>
          <a:endParaRPr lang="nl-NL"/>
        </a:p>
      </dgm:t>
    </dgm:pt>
    <dgm:pt modelId="{5892C028-D0FB-42D0-89F6-4424FBBA9D47}" type="pres">
      <dgm:prSet presAssocID="{A3C26216-FEE5-4144-9BA0-7D8B8C747CB0}" presName="centerShape" presStyleLbl="node0" presStyleIdx="0" presStyleCnt="1"/>
      <dgm:spPr/>
      <dgm:t>
        <a:bodyPr/>
        <a:lstStyle/>
        <a:p>
          <a:endParaRPr lang="nl-NL"/>
        </a:p>
      </dgm:t>
    </dgm:pt>
    <dgm:pt modelId="{DE590716-583D-47BB-9054-2F9876A5E01D}" type="pres">
      <dgm:prSet presAssocID="{74711C49-6FA8-45DD-9634-5B7A5DFFF498}" presName="node" presStyleLbl="node1" presStyleIdx="0" presStyleCnt="5" custScaleX="135972" custRadScaleRad="100131" custRadScaleInc="0">
        <dgm:presLayoutVars>
          <dgm:bulletEnabled val="1"/>
        </dgm:presLayoutVars>
      </dgm:prSet>
      <dgm:spPr/>
      <dgm:t>
        <a:bodyPr/>
        <a:lstStyle/>
        <a:p>
          <a:endParaRPr lang="nl-NL"/>
        </a:p>
      </dgm:t>
    </dgm:pt>
    <dgm:pt modelId="{A4797D32-7CDD-4324-A7CB-C0BE915A2052}" type="pres">
      <dgm:prSet presAssocID="{74711C49-6FA8-45DD-9634-5B7A5DFFF498}" presName="dummy" presStyleCnt="0"/>
      <dgm:spPr/>
    </dgm:pt>
    <dgm:pt modelId="{466857DA-8C80-41F8-8DDA-518F060FE83F}" type="pres">
      <dgm:prSet presAssocID="{FFEAD300-7235-449F-954B-F4D673BA792D}" presName="sibTrans" presStyleLbl="sibTrans2D1" presStyleIdx="0" presStyleCnt="5"/>
      <dgm:spPr/>
      <dgm:t>
        <a:bodyPr/>
        <a:lstStyle/>
        <a:p>
          <a:endParaRPr lang="nl-NL"/>
        </a:p>
      </dgm:t>
    </dgm:pt>
    <dgm:pt modelId="{D2440C54-F929-415D-B09A-71A55A70A6F0}" type="pres">
      <dgm:prSet presAssocID="{A139A3F7-9E47-4B78-A9C6-A3FB2E381BEB}" presName="node" presStyleLbl="node1" presStyleIdx="1" presStyleCnt="5" custScaleX="132696" custRadScaleRad="98956" custRadScaleInc="-1864">
        <dgm:presLayoutVars>
          <dgm:bulletEnabled val="1"/>
        </dgm:presLayoutVars>
      </dgm:prSet>
      <dgm:spPr/>
      <dgm:t>
        <a:bodyPr/>
        <a:lstStyle/>
        <a:p>
          <a:endParaRPr lang="nl-NL"/>
        </a:p>
      </dgm:t>
    </dgm:pt>
    <dgm:pt modelId="{63C31218-A5C7-438D-A5C1-C5547BEE5E19}" type="pres">
      <dgm:prSet presAssocID="{A139A3F7-9E47-4B78-A9C6-A3FB2E381BEB}" presName="dummy" presStyleCnt="0"/>
      <dgm:spPr/>
    </dgm:pt>
    <dgm:pt modelId="{E610A800-328C-49BD-967C-06AB89F60E1E}" type="pres">
      <dgm:prSet presAssocID="{A678682B-4EAA-432B-A863-EFF440BB9306}" presName="sibTrans" presStyleLbl="sibTrans2D1" presStyleIdx="1" presStyleCnt="5"/>
      <dgm:spPr/>
      <dgm:t>
        <a:bodyPr/>
        <a:lstStyle/>
        <a:p>
          <a:endParaRPr lang="nl-NL"/>
        </a:p>
      </dgm:t>
    </dgm:pt>
    <dgm:pt modelId="{264CB622-B808-4CBF-9501-B9D1C82335C2}" type="pres">
      <dgm:prSet presAssocID="{9352163D-1DA3-4BB3-A53D-99D0D04175D8}" presName="node" presStyleLbl="node1" presStyleIdx="2" presStyleCnt="5" custScaleX="139113">
        <dgm:presLayoutVars>
          <dgm:bulletEnabled val="1"/>
        </dgm:presLayoutVars>
      </dgm:prSet>
      <dgm:spPr/>
      <dgm:t>
        <a:bodyPr/>
        <a:lstStyle/>
        <a:p>
          <a:endParaRPr lang="nl-NL"/>
        </a:p>
      </dgm:t>
    </dgm:pt>
    <dgm:pt modelId="{FD0FF64D-AE37-4D2F-A6FA-99BB72860123}" type="pres">
      <dgm:prSet presAssocID="{9352163D-1DA3-4BB3-A53D-99D0D04175D8}" presName="dummy" presStyleCnt="0"/>
      <dgm:spPr/>
    </dgm:pt>
    <dgm:pt modelId="{E9127883-ED15-4953-82E9-281CF049AFDF}" type="pres">
      <dgm:prSet presAssocID="{7AC6BCBA-65CB-4CF9-B456-9A261838C7AB}" presName="sibTrans" presStyleLbl="sibTrans2D1" presStyleIdx="2" presStyleCnt="5"/>
      <dgm:spPr/>
      <dgm:t>
        <a:bodyPr/>
        <a:lstStyle/>
        <a:p>
          <a:endParaRPr lang="nl-NL"/>
        </a:p>
      </dgm:t>
    </dgm:pt>
    <dgm:pt modelId="{11FE2603-03C9-4E47-A183-271A61BD0585}" type="pres">
      <dgm:prSet presAssocID="{802C2A26-72AA-42FB-8E95-FDBB519AEF7E}" presName="node" presStyleLbl="node1" presStyleIdx="3" presStyleCnt="5" custScaleX="136516">
        <dgm:presLayoutVars>
          <dgm:bulletEnabled val="1"/>
        </dgm:presLayoutVars>
      </dgm:prSet>
      <dgm:spPr/>
      <dgm:t>
        <a:bodyPr/>
        <a:lstStyle/>
        <a:p>
          <a:endParaRPr lang="nl-NL"/>
        </a:p>
      </dgm:t>
    </dgm:pt>
    <dgm:pt modelId="{16D8D214-CFDB-4BCC-A976-6990ADA4B375}" type="pres">
      <dgm:prSet presAssocID="{802C2A26-72AA-42FB-8E95-FDBB519AEF7E}" presName="dummy" presStyleCnt="0"/>
      <dgm:spPr/>
    </dgm:pt>
    <dgm:pt modelId="{BDA92D45-A77E-418A-A078-3C5DA136CF9C}" type="pres">
      <dgm:prSet presAssocID="{E9CB4973-F362-4339-BA9A-7320D765D651}" presName="sibTrans" presStyleLbl="sibTrans2D1" presStyleIdx="3" presStyleCnt="5"/>
      <dgm:spPr/>
      <dgm:t>
        <a:bodyPr/>
        <a:lstStyle/>
        <a:p>
          <a:endParaRPr lang="nl-NL"/>
        </a:p>
      </dgm:t>
    </dgm:pt>
    <dgm:pt modelId="{6A661846-530E-4195-912C-1D41EFE06FFD}" type="pres">
      <dgm:prSet presAssocID="{36E3B8BC-4023-4925-B763-678EECEA656D}" presName="node" presStyleLbl="node1" presStyleIdx="4" presStyleCnt="5" custScaleX="124772">
        <dgm:presLayoutVars>
          <dgm:bulletEnabled val="1"/>
        </dgm:presLayoutVars>
      </dgm:prSet>
      <dgm:spPr/>
      <dgm:t>
        <a:bodyPr/>
        <a:lstStyle/>
        <a:p>
          <a:endParaRPr lang="nl-NL"/>
        </a:p>
      </dgm:t>
    </dgm:pt>
    <dgm:pt modelId="{F3301126-E784-43B3-BA82-E98B817C628E}" type="pres">
      <dgm:prSet presAssocID="{36E3B8BC-4023-4925-B763-678EECEA656D}" presName="dummy" presStyleCnt="0"/>
      <dgm:spPr/>
    </dgm:pt>
    <dgm:pt modelId="{344F34E9-8F85-4CA9-9693-9C77119234ED}" type="pres">
      <dgm:prSet presAssocID="{DA081568-A7DB-408A-BC36-E38DC1A4EFA3}" presName="sibTrans" presStyleLbl="sibTrans2D1" presStyleIdx="4" presStyleCnt="5"/>
      <dgm:spPr/>
      <dgm:t>
        <a:bodyPr/>
        <a:lstStyle/>
        <a:p>
          <a:endParaRPr lang="nl-NL"/>
        </a:p>
      </dgm:t>
    </dgm:pt>
  </dgm:ptLst>
  <dgm:cxnLst>
    <dgm:cxn modelId="{E895061A-5422-4030-81CA-B5FCEA116198}" type="presOf" srcId="{A3C26216-FEE5-4144-9BA0-7D8B8C747CB0}" destId="{5892C028-D0FB-42D0-89F6-4424FBBA9D47}" srcOrd="0" destOrd="0" presId="urn:microsoft.com/office/officeart/2005/8/layout/radial6"/>
    <dgm:cxn modelId="{2DBA6BAF-6262-4DCE-B86D-62F517DFE0E2}" type="presOf" srcId="{36E3B8BC-4023-4925-B763-678EECEA656D}" destId="{6A661846-530E-4195-912C-1D41EFE06FFD}" srcOrd="0" destOrd="0" presId="urn:microsoft.com/office/officeart/2005/8/layout/radial6"/>
    <dgm:cxn modelId="{32CF2B0E-89B3-4B4C-AE5C-0BE2588E970B}" srcId="{A3C26216-FEE5-4144-9BA0-7D8B8C747CB0}" destId="{802C2A26-72AA-42FB-8E95-FDBB519AEF7E}" srcOrd="3" destOrd="0" parTransId="{E41F8E75-D23F-40A3-A5A3-1A9806CACDDD}" sibTransId="{E9CB4973-F362-4339-BA9A-7320D765D651}"/>
    <dgm:cxn modelId="{3607F4D9-9B42-4433-9009-430D065CB33B}" srcId="{A3C26216-FEE5-4144-9BA0-7D8B8C747CB0}" destId="{9352163D-1DA3-4BB3-A53D-99D0D04175D8}" srcOrd="2" destOrd="0" parTransId="{39065595-B452-4016-9DBF-DF66DB54604D}" sibTransId="{7AC6BCBA-65CB-4CF9-B456-9A261838C7AB}"/>
    <dgm:cxn modelId="{1B7B61BF-C45B-44FD-968A-D089D90F1576}" type="presOf" srcId="{74711C49-6FA8-45DD-9634-5B7A5DFFF498}" destId="{DE590716-583D-47BB-9054-2F9876A5E01D}" srcOrd="0" destOrd="0" presId="urn:microsoft.com/office/officeart/2005/8/layout/radial6"/>
    <dgm:cxn modelId="{F1A14870-6249-4E21-9C47-745CBC3271AE}" srcId="{A3C26216-FEE5-4144-9BA0-7D8B8C747CB0}" destId="{74711C49-6FA8-45DD-9634-5B7A5DFFF498}" srcOrd="0" destOrd="0" parTransId="{1382EE4B-F660-408F-85C2-52C7429989B3}" sibTransId="{FFEAD300-7235-449F-954B-F4D673BA792D}"/>
    <dgm:cxn modelId="{86252CD8-C3B1-475E-8C91-90A519B8709B}" type="presOf" srcId="{E9CB4973-F362-4339-BA9A-7320D765D651}" destId="{BDA92D45-A77E-418A-A078-3C5DA136CF9C}" srcOrd="0" destOrd="0" presId="urn:microsoft.com/office/officeart/2005/8/layout/radial6"/>
    <dgm:cxn modelId="{B2A67B53-211E-4D47-8805-898D2D5BEFC0}" srcId="{A3C26216-FEE5-4144-9BA0-7D8B8C747CB0}" destId="{A139A3F7-9E47-4B78-A9C6-A3FB2E381BEB}" srcOrd="1" destOrd="0" parTransId="{DEA01D34-155B-415B-86EE-8462D01BA40E}" sibTransId="{A678682B-4EAA-432B-A863-EFF440BB9306}"/>
    <dgm:cxn modelId="{98EADCE6-1136-4782-835B-C7105AD5BFE3}" type="presOf" srcId="{802C2A26-72AA-42FB-8E95-FDBB519AEF7E}" destId="{11FE2603-03C9-4E47-A183-271A61BD0585}" srcOrd="0" destOrd="0" presId="urn:microsoft.com/office/officeart/2005/8/layout/radial6"/>
    <dgm:cxn modelId="{DF74C265-0C02-4572-97A0-B1924015D142}" srcId="{FEE1869A-EC78-42F3-BFC5-7AE45491623D}" destId="{20AC4E22-013A-43F9-AED6-FFF728253F5D}" srcOrd="1" destOrd="0" parTransId="{AEE7184B-31A2-4FA3-AD90-264236B1C1AD}" sibTransId="{37E5DA61-D0D4-485F-9142-DAD59C893CB3}"/>
    <dgm:cxn modelId="{453FC148-478C-4B61-9213-9101BF9A5F0D}" srcId="{FEE1869A-EC78-42F3-BFC5-7AE45491623D}" destId="{A3C26216-FEE5-4144-9BA0-7D8B8C747CB0}" srcOrd="0" destOrd="0" parTransId="{DCFCA2B8-4604-496C-9B69-977D6F27A9B8}" sibTransId="{2A3B2F9F-AB1B-4E3E-8236-27CAC5F27A81}"/>
    <dgm:cxn modelId="{0744DFB1-7413-4B9A-994C-37B4BC0594AC}" type="presOf" srcId="{DA081568-A7DB-408A-BC36-E38DC1A4EFA3}" destId="{344F34E9-8F85-4CA9-9693-9C77119234ED}" srcOrd="0" destOrd="0" presId="urn:microsoft.com/office/officeart/2005/8/layout/radial6"/>
    <dgm:cxn modelId="{DEE3812B-81CF-4A3D-96AB-0D6D64C215FD}" type="presOf" srcId="{FEE1869A-EC78-42F3-BFC5-7AE45491623D}" destId="{A8009A1A-C6CD-4C38-BA9F-1D18C6FA5288}" srcOrd="0" destOrd="0" presId="urn:microsoft.com/office/officeart/2005/8/layout/radial6"/>
    <dgm:cxn modelId="{28D29FDC-5D00-4548-BF72-608A42CC29F3}" type="presOf" srcId="{9352163D-1DA3-4BB3-A53D-99D0D04175D8}" destId="{264CB622-B808-4CBF-9501-B9D1C82335C2}" srcOrd="0" destOrd="0" presId="urn:microsoft.com/office/officeart/2005/8/layout/radial6"/>
    <dgm:cxn modelId="{AD423DF5-455B-4F4C-8EAB-234176565656}" srcId="{A3C26216-FEE5-4144-9BA0-7D8B8C747CB0}" destId="{36E3B8BC-4023-4925-B763-678EECEA656D}" srcOrd="4" destOrd="0" parTransId="{8EBCB682-17EC-44BE-B9E7-F0771495FFA3}" sibTransId="{DA081568-A7DB-408A-BC36-E38DC1A4EFA3}"/>
    <dgm:cxn modelId="{66EEDE02-5B06-45CE-B743-8117D16934A6}" type="presOf" srcId="{7AC6BCBA-65CB-4CF9-B456-9A261838C7AB}" destId="{E9127883-ED15-4953-82E9-281CF049AFDF}" srcOrd="0" destOrd="0" presId="urn:microsoft.com/office/officeart/2005/8/layout/radial6"/>
    <dgm:cxn modelId="{F1334B6D-0CA2-4B21-A2A1-7CD5EF71EDBE}" type="presOf" srcId="{A678682B-4EAA-432B-A863-EFF440BB9306}" destId="{E610A800-328C-49BD-967C-06AB89F60E1E}" srcOrd="0" destOrd="0" presId="urn:microsoft.com/office/officeart/2005/8/layout/radial6"/>
    <dgm:cxn modelId="{10F8E43F-A495-4320-8AB8-60F7861BF9E7}" type="presOf" srcId="{FFEAD300-7235-449F-954B-F4D673BA792D}" destId="{466857DA-8C80-41F8-8DDA-518F060FE83F}" srcOrd="0" destOrd="0" presId="urn:microsoft.com/office/officeart/2005/8/layout/radial6"/>
    <dgm:cxn modelId="{9662BD43-6634-40E8-A137-CF6273BF064B}" type="presOf" srcId="{A139A3F7-9E47-4B78-A9C6-A3FB2E381BEB}" destId="{D2440C54-F929-415D-B09A-71A55A70A6F0}" srcOrd="0" destOrd="0" presId="urn:microsoft.com/office/officeart/2005/8/layout/radial6"/>
    <dgm:cxn modelId="{C965425D-F70A-4B68-8000-779036C80F71}" type="presParOf" srcId="{A8009A1A-C6CD-4C38-BA9F-1D18C6FA5288}" destId="{5892C028-D0FB-42D0-89F6-4424FBBA9D47}" srcOrd="0" destOrd="0" presId="urn:microsoft.com/office/officeart/2005/8/layout/radial6"/>
    <dgm:cxn modelId="{3E8D5BD1-24BA-4804-880A-FAD1E6C7E8AB}" type="presParOf" srcId="{A8009A1A-C6CD-4C38-BA9F-1D18C6FA5288}" destId="{DE590716-583D-47BB-9054-2F9876A5E01D}" srcOrd="1" destOrd="0" presId="urn:microsoft.com/office/officeart/2005/8/layout/radial6"/>
    <dgm:cxn modelId="{829FFEA0-292E-49A1-8699-0743131298CA}" type="presParOf" srcId="{A8009A1A-C6CD-4C38-BA9F-1D18C6FA5288}" destId="{A4797D32-7CDD-4324-A7CB-C0BE915A2052}" srcOrd="2" destOrd="0" presId="urn:microsoft.com/office/officeart/2005/8/layout/radial6"/>
    <dgm:cxn modelId="{E5D5EC54-FB49-41A7-B8AF-20E98FA24793}" type="presParOf" srcId="{A8009A1A-C6CD-4C38-BA9F-1D18C6FA5288}" destId="{466857DA-8C80-41F8-8DDA-518F060FE83F}" srcOrd="3" destOrd="0" presId="urn:microsoft.com/office/officeart/2005/8/layout/radial6"/>
    <dgm:cxn modelId="{CC150DEC-3BE0-48D2-977A-C355E2DC4328}" type="presParOf" srcId="{A8009A1A-C6CD-4C38-BA9F-1D18C6FA5288}" destId="{D2440C54-F929-415D-B09A-71A55A70A6F0}" srcOrd="4" destOrd="0" presId="urn:microsoft.com/office/officeart/2005/8/layout/radial6"/>
    <dgm:cxn modelId="{92485418-C962-4672-A509-38917F298E96}" type="presParOf" srcId="{A8009A1A-C6CD-4C38-BA9F-1D18C6FA5288}" destId="{63C31218-A5C7-438D-A5C1-C5547BEE5E19}" srcOrd="5" destOrd="0" presId="urn:microsoft.com/office/officeart/2005/8/layout/radial6"/>
    <dgm:cxn modelId="{E2889847-B0CB-481D-8316-E1FD3403426A}" type="presParOf" srcId="{A8009A1A-C6CD-4C38-BA9F-1D18C6FA5288}" destId="{E610A800-328C-49BD-967C-06AB89F60E1E}" srcOrd="6" destOrd="0" presId="urn:microsoft.com/office/officeart/2005/8/layout/radial6"/>
    <dgm:cxn modelId="{01829FD1-98F3-4DEE-AF17-E97D2641D595}" type="presParOf" srcId="{A8009A1A-C6CD-4C38-BA9F-1D18C6FA5288}" destId="{264CB622-B808-4CBF-9501-B9D1C82335C2}" srcOrd="7" destOrd="0" presId="urn:microsoft.com/office/officeart/2005/8/layout/radial6"/>
    <dgm:cxn modelId="{66EAD31F-C6B1-4268-83B1-DA2F6F2B77CC}" type="presParOf" srcId="{A8009A1A-C6CD-4C38-BA9F-1D18C6FA5288}" destId="{FD0FF64D-AE37-4D2F-A6FA-99BB72860123}" srcOrd="8" destOrd="0" presId="urn:microsoft.com/office/officeart/2005/8/layout/radial6"/>
    <dgm:cxn modelId="{8D8FDFE6-A2C5-4831-BF69-ED8BF4508F2E}" type="presParOf" srcId="{A8009A1A-C6CD-4C38-BA9F-1D18C6FA5288}" destId="{E9127883-ED15-4953-82E9-281CF049AFDF}" srcOrd="9" destOrd="0" presId="urn:microsoft.com/office/officeart/2005/8/layout/radial6"/>
    <dgm:cxn modelId="{8D2914C4-987B-44BF-863A-3EFA8F820DA0}" type="presParOf" srcId="{A8009A1A-C6CD-4C38-BA9F-1D18C6FA5288}" destId="{11FE2603-03C9-4E47-A183-271A61BD0585}" srcOrd="10" destOrd="0" presId="urn:microsoft.com/office/officeart/2005/8/layout/radial6"/>
    <dgm:cxn modelId="{98E7B1EB-261E-4832-90CA-DF3DCA515CAA}" type="presParOf" srcId="{A8009A1A-C6CD-4C38-BA9F-1D18C6FA5288}" destId="{16D8D214-CFDB-4BCC-A976-6990ADA4B375}" srcOrd="11" destOrd="0" presId="urn:microsoft.com/office/officeart/2005/8/layout/radial6"/>
    <dgm:cxn modelId="{9E658832-1E5B-43DB-938C-0185210C4E97}" type="presParOf" srcId="{A8009A1A-C6CD-4C38-BA9F-1D18C6FA5288}" destId="{BDA92D45-A77E-418A-A078-3C5DA136CF9C}" srcOrd="12" destOrd="0" presId="urn:microsoft.com/office/officeart/2005/8/layout/radial6"/>
    <dgm:cxn modelId="{B61A1B05-0802-4A40-B505-4F76E12EBF7E}" type="presParOf" srcId="{A8009A1A-C6CD-4C38-BA9F-1D18C6FA5288}" destId="{6A661846-530E-4195-912C-1D41EFE06FFD}" srcOrd="13" destOrd="0" presId="urn:microsoft.com/office/officeart/2005/8/layout/radial6"/>
    <dgm:cxn modelId="{F1BC685F-2EAF-4200-A602-124FFA2FAD39}" type="presParOf" srcId="{A8009A1A-C6CD-4C38-BA9F-1D18C6FA5288}" destId="{F3301126-E784-43B3-BA82-E98B817C628E}" srcOrd="14" destOrd="0" presId="urn:microsoft.com/office/officeart/2005/8/layout/radial6"/>
    <dgm:cxn modelId="{F877BF46-CE6A-4695-AC12-ED01C4EA1B19}" type="presParOf" srcId="{A8009A1A-C6CD-4C38-BA9F-1D18C6FA5288}" destId="{344F34E9-8F85-4CA9-9693-9C77119234ED}"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0E83B-692B-42F2-9AE8-E01602C2FE57}" type="datetimeFigureOut">
              <a:rPr lang="nl-NL" smtClean="0"/>
              <a:t>23-4-2021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0A2A7-83A8-42B3-AECA-667A0D7037C6}" type="slidenum">
              <a:rPr lang="nl-NL" smtClean="0"/>
              <a:t>‹nr.›</a:t>
            </a:fld>
            <a:endParaRPr lang="nl-NL"/>
          </a:p>
        </p:txBody>
      </p:sp>
    </p:spTree>
    <p:extLst>
      <p:ext uri="{BB962C8B-B14F-4D97-AF65-F5344CB8AC3E}">
        <p14:creationId xmlns:p14="http://schemas.microsoft.com/office/powerpoint/2010/main" val="176517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t>
            </a:r>
            <a:endParaRPr lang="nl-NL" dirty="0"/>
          </a:p>
        </p:txBody>
      </p:sp>
      <p:sp>
        <p:nvSpPr>
          <p:cNvPr id="4" name="Tijdelijke aanduiding voor dianummer 3"/>
          <p:cNvSpPr>
            <a:spLocks noGrp="1"/>
          </p:cNvSpPr>
          <p:nvPr>
            <p:ph type="sldNum" sz="quarter" idx="10"/>
          </p:nvPr>
        </p:nvSpPr>
        <p:spPr/>
        <p:txBody>
          <a:bodyPr/>
          <a:lstStyle/>
          <a:p>
            <a:fld id="{C720A2A7-83A8-42B3-AECA-667A0D7037C6}" type="slidenum">
              <a:rPr lang="nl-NL" smtClean="0"/>
              <a:t>6</a:t>
            </a:fld>
            <a:endParaRPr lang="nl-NL"/>
          </a:p>
        </p:txBody>
      </p:sp>
    </p:spTree>
    <p:extLst>
      <p:ext uri="{BB962C8B-B14F-4D97-AF65-F5344CB8AC3E}">
        <p14:creationId xmlns:p14="http://schemas.microsoft.com/office/powerpoint/2010/main" val="161097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t>
            </a:r>
            <a:endParaRPr lang="nl-NL" dirty="0"/>
          </a:p>
        </p:txBody>
      </p:sp>
      <p:sp>
        <p:nvSpPr>
          <p:cNvPr id="4" name="Tijdelijke aanduiding voor dianummer 3"/>
          <p:cNvSpPr>
            <a:spLocks noGrp="1"/>
          </p:cNvSpPr>
          <p:nvPr>
            <p:ph type="sldNum" sz="quarter" idx="10"/>
          </p:nvPr>
        </p:nvSpPr>
        <p:spPr/>
        <p:txBody>
          <a:bodyPr/>
          <a:lstStyle/>
          <a:p>
            <a:fld id="{C720A2A7-83A8-42B3-AECA-667A0D7037C6}" type="slidenum">
              <a:rPr lang="nl-NL" smtClean="0"/>
              <a:t>7</a:t>
            </a:fld>
            <a:endParaRPr lang="nl-NL"/>
          </a:p>
        </p:txBody>
      </p:sp>
    </p:spTree>
    <p:extLst>
      <p:ext uri="{BB962C8B-B14F-4D97-AF65-F5344CB8AC3E}">
        <p14:creationId xmlns:p14="http://schemas.microsoft.com/office/powerpoint/2010/main" val="33763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t>
            </a:r>
            <a:endParaRPr lang="nl-NL" dirty="0"/>
          </a:p>
        </p:txBody>
      </p:sp>
      <p:sp>
        <p:nvSpPr>
          <p:cNvPr id="4" name="Tijdelijke aanduiding voor dianummer 3"/>
          <p:cNvSpPr>
            <a:spLocks noGrp="1"/>
          </p:cNvSpPr>
          <p:nvPr>
            <p:ph type="sldNum" sz="quarter" idx="10"/>
          </p:nvPr>
        </p:nvSpPr>
        <p:spPr/>
        <p:txBody>
          <a:bodyPr/>
          <a:lstStyle/>
          <a:p>
            <a:fld id="{C720A2A7-83A8-42B3-AECA-667A0D7037C6}" type="slidenum">
              <a:rPr lang="nl-NL" smtClean="0"/>
              <a:t>10</a:t>
            </a:fld>
            <a:endParaRPr lang="nl-NL"/>
          </a:p>
        </p:txBody>
      </p:sp>
    </p:spTree>
    <p:extLst>
      <p:ext uri="{BB962C8B-B14F-4D97-AF65-F5344CB8AC3E}">
        <p14:creationId xmlns:p14="http://schemas.microsoft.com/office/powerpoint/2010/main" val="125045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t>
            </a:r>
            <a:endParaRPr lang="nl-NL" dirty="0"/>
          </a:p>
        </p:txBody>
      </p:sp>
      <p:sp>
        <p:nvSpPr>
          <p:cNvPr id="4" name="Tijdelijke aanduiding voor dianummer 3"/>
          <p:cNvSpPr>
            <a:spLocks noGrp="1"/>
          </p:cNvSpPr>
          <p:nvPr>
            <p:ph type="sldNum" sz="quarter" idx="10"/>
          </p:nvPr>
        </p:nvSpPr>
        <p:spPr/>
        <p:txBody>
          <a:bodyPr/>
          <a:lstStyle/>
          <a:p>
            <a:fld id="{C720A2A7-83A8-42B3-AECA-667A0D7037C6}" type="slidenum">
              <a:rPr lang="nl-NL" smtClean="0"/>
              <a:t>11</a:t>
            </a:fld>
            <a:endParaRPr lang="nl-NL"/>
          </a:p>
        </p:txBody>
      </p:sp>
    </p:spTree>
    <p:extLst>
      <p:ext uri="{BB962C8B-B14F-4D97-AF65-F5344CB8AC3E}">
        <p14:creationId xmlns:p14="http://schemas.microsoft.com/office/powerpoint/2010/main" val="1523050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t>
            </a:r>
            <a:endParaRPr lang="nl-NL" dirty="0"/>
          </a:p>
        </p:txBody>
      </p:sp>
      <p:sp>
        <p:nvSpPr>
          <p:cNvPr id="4" name="Tijdelijke aanduiding voor dianummer 3"/>
          <p:cNvSpPr>
            <a:spLocks noGrp="1"/>
          </p:cNvSpPr>
          <p:nvPr>
            <p:ph type="sldNum" sz="quarter" idx="10"/>
          </p:nvPr>
        </p:nvSpPr>
        <p:spPr/>
        <p:txBody>
          <a:bodyPr/>
          <a:lstStyle/>
          <a:p>
            <a:fld id="{C720A2A7-83A8-42B3-AECA-667A0D7037C6}" type="slidenum">
              <a:rPr lang="nl-NL" smtClean="0">
                <a:solidFill>
                  <a:prstClr val="black"/>
                </a:solidFill>
              </a:rPr>
              <a:pPr/>
              <a:t>12</a:t>
            </a:fld>
            <a:endParaRPr lang="nl-NL">
              <a:solidFill>
                <a:prstClr val="black"/>
              </a:solidFill>
            </a:endParaRPr>
          </a:p>
        </p:txBody>
      </p:sp>
    </p:spTree>
    <p:extLst>
      <p:ext uri="{BB962C8B-B14F-4D97-AF65-F5344CB8AC3E}">
        <p14:creationId xmlns:p14="http://schemas.microsoft.com/office/powerpoint/2010/main" val="225915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t>
            </a:r>
            <a:endParaRPr lang="nl-NL" dirty="0"/>
          </a:p>
        </p:txBody>
      </p:sp>
      <p:sp>
        <p:nvSpPr>
          <p:cNvPr id="4" name="Tijdelijke aanduiding voor dianummer 3"/>
          <p:cNvSpPr>
            <a:spLocks noGrp="1"/>
          </p:cNvSpPr>
          <p:nvPr>
            <p:ph type="sldNum" sz="quarter" idx="10"/>
          </p:nvPr>
        </p:nvSpPr>
        <p:spPr/>
        <p:txBody>
          <a:bodyPr/>
          <a:lstStyle/>
          <a:p>
            <a:fld id="{C720A2A7-83A8-42B3-AECA-667A0D7037C6}" type="slidenum">
              <a:rPr lang="nl-NL" smtClean="0">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1080292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t>
            </a:r>
            <a:endParaRPr lang="nl-NL" dirty="0"/>
          </a:p>
        </p:txBody>
      </p:sp>
      <p:sp>
        <p:nvSpPr>
          <p:cNvPr id="4" name="Tijdelijke aanduiding voor dianummer 3"/>
          <p:cNvSpPr>
            <a:spLocks noGrp="1"/>
          </p:cNvSpPr>
          <p:nvPr>
            <p:ph type="sldNum" sz="quarter" idx="10"/>
          </p:nvPr>
        </p:nvSpPr>
        <p:spPr/>
        <p:txBody>
          <a:bodyPr/>
          <a:lstStyle/>
          <a:p>
            <a:fld id="{C720A2A7-83A8-42B3-AECA-667A0D7037C6}" type="slidenum">
              <a:rPr lang="nl-NL" smtClean="0">
                <a:solidFill>
                  <a:prstClr val="black"/>
                </a:solidFill>
              </a:rPr>
              <a:pPr/>
              <a:t>14</a:t>
            </a:fld>
            <a:endParaRPr lang="nl-NL">
              <a:solidFill>
                <a:prstClr val="black"/>
              </a:solidFill>
            </a:endParaRPr>
          </a:p>
        </p:txBody>
      </p:sp>
    </p:spTree>
    <p:extLst>
      <p:ext uri="{BB962C8B-B14F-4D97-AF65-F5344CB8AC3E}">
        <p14:creationId xmlns:p14="http://schemas.microsoft.com/office/powerpoint/2010/main" val="1552549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Titelstijl van model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AB08633-56E2-6F43-AACE-76F8DC077DA4}" type="datetimeFigureOut">
              <a:rPr lang="nl-NL" smtClean="0"/>
              <a:t>23-4-2021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2B4CE89-BD67-FB49-AE9E-C596DE816805}" type="slidenum">
              <a:rPr lang="nl-NL" smtClean="0"/>
              <a:t>‹nr.›</a:t>
            </a:fld>
            <a:endParaRPr lang="nl-NL"/>
          </a:p>
        </p:txBody>
      </p:sp>
    </p:spTree>
    <p:extLst>
      <p:ext uri="{BB962C8B-B14F-4D97-AF65-F5344CB8AC3E}">
        <p14:creationId xmlns:p14="http://schemas.microsoft.com/office/powerpoint/2010/main" val="2009235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AB08633-56E2-6F43-AACE-76F8DC077DA4}" type="datetimeFigureOut">
              <a:rPr lang="nl-NL" smtClean="0"/>
              <a:t>23-4-2021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2B4CE89-BD67-FB49-AE9E-C596DE816805}" type="slidenum">
              <a:rPr lang="nl-NL" smtClean="0"/>
              <a:t>‹nr.›</a:t>
            </a:fld>
            <a:endParaRPr lang="nl-NL"/>
          </a:p>
        </p:txBody>
      </p:sp>
    </p:spTree>
    <p:extLst>
      <p:ext uri="{BB962C8B-B14F-4D97-AF65-F5344CB8AC3E}">
        <p14:creationId xmlns:p14="http://schemas.microsoft.com/office/powerpoint/2010/main" val="23561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nl-NL"/>
              <a:t>Titelstijl van model bewerken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AB08633-56E2-6F43-AACE-76F8DC077DA4}" type="datetimeFigureOut">
              <a:rPr lang="nl-NL" smtClean="0"/>
              <a:t>23-4-2021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2B4CE89-BD67-FB49-AE9E-C596DE816805}" type="slidenum">
              <a:rPr lang="nl-NL" smtClean="0"/>
              <a:t>‹nr.›</a:t>
            </a:fld>
            <a:endParaRPr lang="nl-NL"/>
          </a:p>
        </p:txBody>
      </p:sp>
    </p:spTree>
    <p:extLst>
      <p:ext uri="{BB962C8B-B14F-4D97-AF65-F5344CB8AC3E}">
        <p14:creationId xmlns:p14="http://schemas.microsoft.com/office/powerpoint/2010/main" val="4275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AB08633-56E2-6F43-AACE-76F8DC077DA4}" type="datetimeFigureOut">
              <a:rPr lang="nl-NL" smtClean="0"/>
              <a:t>23-4-2021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2B4CE89-BD67-FB49-AE9E-C596DE816805}" type="slidenum">
              <a:rPr lang="nl-NL" smtClean="0"/>
              <a:t>‹nr.›</a:t>
            </a:fld>
            <a:endParaRPr lang="nl-NL"/>
          </a:p>
        </p:txBody>
      </p:sp>
    </p:spTree>
    <p:extLst>
      <p:ext uri="{BB962C8B-B14F-4D97-AF65-F5344CB8AC3E}">
        <p14:creationId xmlns:p14="http://schemas.microsoft.com/office/powerpoint/2010/main" val="4355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NL"/>
              <a:t>Titelstijl van model bewerken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BAB08633-56E2-6F43-AACE-76F8DC077DA4}" type="datetimeFigureOut">
              <a:rPr lang="nl-NL" smtClean="0"/>
              <a:t>23-4-2021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2B4CE89-BD67-FB49-AE9E-C596DE816805}" type="slidenum">
              <a:rPr lang="nl-NL" smtClean="0"/>
              <a:t>‹nr.›</a:t>
            </a:fld>
            <a:endParaRPr lang="nl-NL"/>
          </a:p>
        </p:txBody>
      </p:sp>
    </p:spTree>
    <p:extLst>
      <p:ext uri="{BB962C8B-B14F-4D97-AF65-F5344CB8AC3E}">
        <p14:creationId xmlns:p14="http://schemas.microsoft.com/office/powerpoint/2010/main" val="191158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AB08633-56E2-6F43-AACE-76F8DC077DA4}" type="datetimeFigureOut">
              <a:rPr lang="nl-NL" smtClean="0"/>
              <a:t>23-4-2021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2B4CE89-BD67-FB49-AE9E-C596DE816805}" type="slidenum">
              <a:rPr lang="nl-NL" smtClean="0"/>
              <a:t>‹nr.›</a:t>
            </a:fld>
            <a:endParaRPr lang="nl-NL"/>
          </a:p>
        </p:txBody>
      </p:sp>
    </p:spTree>
    <p:extLst>
      <p:ext uri="{BB962C8B-B14F-4D97-AF65-F5344CB8AC3E}">
        <p14:creationId xmlns:p14="http://schemas.microsoft.com/office/powerpoint/2010/main" val="1709619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nl-NL"/>
              <a:t>Titelstijl van model bewerken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4" name="Content Placeholder 3"/>
          <p:cNvSpPr>
            <a:spLocks noGrp="1"/>
          </p:cNvSpPr>
          <p:nvPr>
            <p:ph sz="half" idx="2"/>
          </p:nvPr>
        </p:nvSpPr>
        <p:spPr>
          <a:xfrm>
            <a:off x="629842" y="1878806"/>
            <a:ext cx="3868340"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6" name="Content Placeholder 5"/>
          <p:cNvSpPr>
            <a:spLocks noGrp="1"/>
          </p:cNvSpPr>
          <p:nvPr>
            <p:ph sz="quarter" idx="4"/>
          </p:nvPr>
        </p:nvSpPr>
        <p:spPr>
          <a:xfrm>
            <a:off x="4629150" y="1878806"/>
            <a:ext cx="3887391"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AB08633-56E2-6F43-AACE-76F8DC077DA4}" type="datetimeFigureOut">
              <a:rPr lang="nl-NL" smtClean="0"/>
              <a:t>23-4-2021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2B4CE89-BD67-FB49-AE9E-C596DE816805}" type="slidenum">
              <a:rPr lang="nl-NL" smtClean="0"/>
              <a:t>‹nr.›</a:t>
            </a:fld>
            <a:endParaRPr lang="nl-NL"/>
          </a:p>
        </p:txBody>
      </p:sp>
    </p:spTree>
    <p:extLst>
      <p:ext uri="{BB962C8B-B14F-4D97-AF65-F5344CB8AC3E}">
        <p14:creationId xmlns:p14="http://schemas.microsoft.com/office/powerpoint/2010/main" val="237941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Date Placeholder 2"/>
          <p:cNvSpPr>
            <a:spLocks noGrp="1"/>
          </p:cNvSpPr>
          <p:nvPr>
            <p:ph type="dt" sz="half" idx="10"/>
          </p:nvPr>
        </p:nvSpPr>
        <p:spPr/>
        <p:txBody>
          <a:bodyPr/>
          <a:lstStyle/>
          <a:p>
            <a:fld id="{BAB08633-56E2-6F43-AACE-76F8DC077DA4}" type="datetimeFigureOut">
              <a:rPr lang="nl-NL" smtClean="0"/>
              <a:t>23-4-2021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2B4CE89-BD67-FB49-AE9E-C596DE816805}" type="slidenum">
              <a:rPr lang="nl-NL" smtClean="0"/>
              <a:t>‹nr.›</a:t>
            </a:fld>
            <a:endParaRPr lang="nl-NL"/>
          </a:p>
        </p:txBody>
      </p:sp>
    </p:spTree>
    <p:extLst>
      <p:ext uri="{BB962C8B-B14F-4D97-AF65-F5344CB8AC3E}">
        <p14:creationId xmlns:p14="http://schemas.microsoft.com/office/powerpoint/2010/main" val="46361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08633-56E2-6F43-AACE-76F8DC077DA4}" type="datetimeFigureOut">
              <a:rPr lang="nl-NL" smtClean="0"/>
              <a:t>23-4-2021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2B4CE89-BD67-FB49-AE9E-C596DE816805}" type="slidenum">
              <a:rPr lang="nl-NL" smtClean="0"/>
              <a:t>‹nr.›</a:t>
            </a:fld>
            <a:endParaRPr lang="nl-NL"/>
          </a:p>
        </p:txBody>
      </p:sp>
    </p:spTree>
    <p:extLst>
      <p:ext uri="{BB962C8B-B14F-4D97-AF65-F5344CB8AC3E}">
        <p14:creationId xmlns:p14="http://schemas.microsoft.com/office/powerpoint/2010/main" val="95471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Titelstijl van model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BAB08633-56E2-6F43-AACE-76F8DC077DA4}" type="datetimeFigureOut">
              <a:rPr lang="nl-NL" smtClean="0"/>
              <a:t>23-4-2021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2B4CE89-BD67-FB49-AE9E-C596DE816805}" type="slidenum">
              <a:rPr lang="nl-NL" smtClean="0"/>
              <a:t>‹nr.›</a:t>
            </a:fld>
            <a:endParaRPr lang="nl-NL"/>
          </a:p>
        </p:txBody>
      </p:sp>
    </p:spTree>
    <p:extLst>
      <p:ext uri="{BB962C8B-B14F-4D97-AF65-F5344CB8AC3E}">
        <p14:creationId xmlns:p14="http://schemas.microsoft.com/office/powerpoint/2010/main" val="210368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Titelstijl van model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BAB08633-56E2-6F43-AACE-76F8DC077DA4}" type="datetimeFigureOut">
              <a:rPr lang="nl-NL" smtClean="0"/>
              <a:t>23-4-2021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2B4CE89-BD67-FB49-AE9E-C596DE816805}" type="slidenum">
              <a:rPr lang="nl-NL" smtClean="0"/>
              <a:t>‹nr.›</a:t>
            </a:fld>
            <a:endParaRPr lang="nl-NL"/>
          </a:p>
        </p:txBody>
      </p:sp>
    </p:spTree>
    <p:extLst>
      <p:ext uri="{BB962C8B-B14F-4D97-AF65-F5344CB8AC3E}">
        <p14:creationId xmlns:p14="http://schemas.microsoft.com/office/powerpoint/2010/main" val="50740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Titelstijl van model bewerken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AB08633-56E2-6F43-AACE-76F8DC077DA4}" type="datetimeFigureOut">
              <a:rPr lang="nl-NL" smtClean="0"/>
              <a:t>23-4-2021</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2B4CE89-BD67-FB49-AE9E-C596DE816805}" type="slidenum">
              <a:rPr lang="nl-NL" smtClean="0"/>
              <a:t>‹nr.›</a:t>
            </a:fld>
            <a:endParaRPr lang="nl-NL"/>
          </a:p>
        </p:txBody>
      </p:sp>
    </p:spTree>
    <p:extLst>
      <p:ext uri="{BB962C8B-B14F-4D97-AF65-F5344CB8AC3E}">
        <p14:creationId xmlns:p14="http://schemas.microsoft.com/office/powerpoint/2010/main" val="103482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Subsidies%20in%20de%20circulaire%20economie%2014-04-2021%20door%20Dynova%20Innovatieadvies.ppt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nweurope.eu/projects/project-search/di-plast-digital-circular-economy-for-the-plastics-industry/#tab-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jpe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057" y="1668590"/>
            <a:ext cx="3019118" cy="830604"/>
          </a:xfrm>
          <a:prstGeom prst="rect">
            <a:avLst/>
          </a:prstGeom>
        </p:spPr>
      </p:pic>
      <p:sp>
        <p:nvSpPr>
          <p:cNvPr id="5" name="TextBox 4"/>
          <p:cNvSpPr txBox="1"/>
          <p:nvPr/>
        </p:nvSpPr>
        <p:spPr>
          <a:xfrm>
            <a:off x="2785904" y="2948237"/>
            <a:ext cx="5153256" cy="1631216"/>
          </a:xfrm>
          <a:prstGeom prst="rect">
            <a:avLst/>
          </a:prstGeom>
          <a:noFill/>
        </p:spPr>
        <p:txBody>
          <a:bodyPr wrap="square" rtlCol="0">
            <a:spAutoFit/>
          </a:bodyPr>
          <a:lstStyle/>
          <a:p>
            <a:r>
              <a:rPr lang="en-US" sz="2000" dirty="0" smtClean="0">
                <a:solidFill>
                  <a:schemeClr val="bg1"/>
                </a:solidFill>
                <a:latin typeface="KometPro-Regular ☞" charset="0"/>
                <a:ea typeface="KometPro-Regular ☞" charset="0"/>
                <a:cs typeface="KometPro-Regular ☞" charset="0"/>
              </a:rPr>
              <a:t>Living </a:t>
            </a:r>
            <a:r>
              <a:rPr lang="en-US" sz="2000" dirty="0">
                <a:solidFill>
                  <a:schemeClr val="bg1"/>
                </a:solidFill>
                <a:latin typeface="KometPro-Regular ☞" charset="0"/>
                <a:ea typeface="KometPro-Regular ☞" charset="0"/>
                <a:cs typeface="KometPro-Regular ☞" charset="0"/>
              </a:rPr>
              <a:t>Lab </a:t>
            </a:r>
            <a:r>
              <a:rPr lang="en-US" sz="2000" dirty="0" err="1">
                <a:solidFill>
                  <a:schemeClr val="bg1"/>
                </a:solidFill>
                <a:latin typeface="KometPro-Regular ☞" charset="0"/>
                <a:ea typeface="KometPro-Regular ☞" charset="0"/>
                <a:cs typeface="KometPro-Regular ☞" charset="0"/>
              </a:rPr>
              <a:t>Regio</a:t>
            </a:r>
            <a:r>
              <a:rPr lang="en-US" sz="2000" dirty="0">
                <a:solidFill>
                  <a:schemeClr val="bg1"/>
                </a:solidFill>
                <a:latin typeface="KometPro-Regular ☞" charset="0"/>
                <a:ea typeface="KometPro-Regular ☞" charset="0"/>
                <a:cs typeface="KometPro-Regular ☞" charset="0"/>
              </a:rPr>
              <a:t> </a:t>
            </a:r>
            <a:r>
              <a:rPr lang="en-US" sz="2000" dirty="0" err="1">
                <a:solidFill>
                  <a:schemeClr val="bg1"/>
                </a:solidFill>
                <a:latin typeface="KometPro-Regular ☞" charset="0"/>
                <a:ea typeface="KometPro-Regular ☞" charset="0"/>
                <a:cs typeface="KometPro-Regular ☞" charset="0"/>
              </a:rPr>
              <a:t>Foodvalley</a:t>
            </a:r>
            <a:r>
              <a:rPr lang="en-US" sz="2000" dirty="0">
                <a:solidFill>
                  <a:schemeClr val="bg1"/>
                </a:solidFill>
                <a:latin typeface="KometPro-Regular ☞" charset="0"/>
                <a:ea typeface="KometPro-Regular ☞" charset="0"/>
                <a:cs typeface="KometPro-Regular ☞" charset="0"/>
              </a:rPr>
              <a:t> </a:t>
            </a:r>
            <a:r>
              <a:rPr lang="en-US" sz="2000" dirty="0" err="1">
                <a:solidFill>
                  <a:schemeClr val="bg1"/>
                </a:solidFill>
                <a:latin typeface="KometPro-Regular ☞" charset="0"/>
                <a:ea typeface="KometPro-Regular ☞" charset="0"/>
                <a:cs typeface="KometPro-Regular ☞" charset="0"/>
              </a:rPr>
              <a:t>Circulair</a:t>
            </a:r>
            <a:r>
              <a:rPr lang="en-US" sz="2000" dirty="0">
                <a:solidFill>
                  <a:schemeClr val="bg1"/>
                </a:solidFill>
                <a:latin typeface="KometPro-Regular ☞" charset="0"/>
                <a:ea typeface="KometPro-Regular ☞" charset="0"/>
                <a:cs typeface="KometPro-Regular ☞" charset="0"/>
              </a:rPr>
              <a:t> </a:t>
            </a:r>
          </a:p>
          <a:p>
            <a:r>
              <a:rPr lang="en-US" sz="2000" dirty="0" err="1" smtClean="0">
                <a:solidFill>
                  <a:schemeClr val="bg1"/>
                </a:solidFill>
                <a:latin typeface="KometPro-Regular ☞" charset="0"/>
                <a:ea typeface="KometPro-Regular ☞" charset="0"/>
                <a:cs typeface="KometPro-Regular ☞" charset="0"/>
              </a:rPr>
              <a:t>Werkplaats</a:t>
            </a:r>
            <a:r>
              <a:rPr lang="en-US" sz="2000" dirty="0" smtClean="0">
                <a:solidFill>
                  <a:schemeClr val="bg1"/>
                </a:solidFill>
                <a:latin typeface="KometPro-Regular ☞" charset="0"/>
                <a:ea typeface="KometPro-Regular ☞" charset="0"/>
                <a:cs typeface="KometPro-Regular ☞" charset="0"/>
              </a:rPr>
              <a:t> </a:t>
            </a:r>
            <a:r>
              <a:rPr lang="en-US" sz="2000" dirty="0" err="1" smtClean="0">
                <a:solidFill>
                  <a:schemeClr val="bg1"/>
                </a:solidFill>
                <a:latin typeface="KometPro-Regular ☞" charset="0"/>
                <a:ea typeface="KometPro-Regular ☞" charset="0"/>
                <a:cs typeface="KometPro-Regular ☞" charset="0"/>
              </a:rPr>
              <a:t>Bouw</a:t>
            </a:r>
            <a:r>
              <a:rPr lang="en-US" sz="2000" dirty="0" smtClean="0">
                <a:solidFill>
                  <a:schemeClr val="bg1"/>
                </a:solidFill>
                <a:latin typeface="KometPro-Regular ☞" charset="0"/>
                <a:ea typeface="KometPro-Regular ☞" charset="0"/>
                <a:cs typeface="KometPro-Regular ☞" charset="0"/>
              </a:rPr>
              <a:t> </a:t>
            </a:r>
            <a:r>
              <a:rPr lang="en-US" sz="2000" dirty="0" err="1" smtClean="0">
                <a:solidFill>
                  <a:schemeClr val="bg1"/>
                </a:solidFill>
                <a:latin typeface="KometPro-Regular ☞" charset="0"/>
                <a:ea typeface="KometPro-Regular ☞" charset="0"/>
                <a:cs typeface="KometPro-Regular ☞" charset="0"/>
              </a:rPr>
              <a:t>en</a:t>
            </a:r>
            <a:r>
              <a:rPr lang="en-US" sz="2000" dirty="0" smtClean="0">
                <a:solidFill>
                  <a:schemeClr val="bg1"/>
                </a:solidFill>
                <a:latin typeface="KometPro-Regular ☞" charset="0"/>
                <a:ea typeface="KometPro-Regular ☞" charset="0"/>
                <a:cs typeface="KometPro-Regular ☞" charset="0"/>
              </a:rPr>
              <a:t> </a:t>
            </a:r>
            <a:r>
              <a:rPr lang="en-US" sz="2000" dirty="0" err="1" smtClean="0">
                <a:solidFill>
                  <a:schemeClr val="bg1"/>
                </a:solidFill>
                <a:latin typeface="KometPro-Regular ☞" charset="0"/>
                <a:ea typeface="KometPro-Regular ☞" charset="0"/>
                <a:cs typeface="KometPro-Regular ☞" charset="0"/>
              </a:rPr>
              <a:t>Werkplaats</a:t>
            </a:r>
            <a:r>
              <a:rPr lang="en-US" sz="2000" dirty="0" smtClean="0">
                <a:solidFill>
                  <a:schemeClr val="bg1"/>
                </a:solidFill>
                <a:latin typeface="KometPro-Regular ☞" charset="0"/>
                <a:ea typeface="KometPro-Regular ☞" charset="0"/>
                <a:cs typeface="KometPro-Regular ☞" charset="0"/>
              </a:rPr>
              <a:t> </a:t>
            </a:r>
            <a:r>
              <a:rPr lang="en-US" sz="2000" dirty="0" err="1" smtClean="0">
                <a:solidFill>
                  <a:schemeClr val="bg1"/>
                </a:solidFill>
                <a:latin typeface="KometPro-Regular ☞" charset="0"/>
                <a:ea typeface="KometPro-Regular ☞" charset="0"/>
                <a:cs typeface="KometPro-Regular ☞" charset="0"/>
              </a:rPr>
              <a:t>Industrie</a:t>
            </a:r>
            <a:r>
              <a:rPr lang="en-US" sz="2000" dirty="0" smtClean="0">
                <a:solidFill>
                  <a:schemeClr val="bg1"/>
                </a:solidFill>
                <a:latin typeface="KometPro-Regular ☞" charset="0"/>
                <a:ea typeface="KometPro-Regular ☞" charset="0"/>
                <a:cs typeface="KometPro-Regular ☞" charset="0"/>
              </a:rPr>
              <a:t>  </a:t>
            </a:r>
          </a:p>
          <a:p>
            <a:endParaRPr lang="en-US" sz="2000" dirty="0" smtClean="0">
              <a:solidFill>
                <a:schemeClr val="bg1"/>
              </a:solidFill>
              <a:latin typeface="KometPro-Regular ☞" charset="0"/>
              <a:ea typeface="KometPro-Regular ☞" charset="0"/>
              <a:cs typeface="KometPro-Regular ☞" charset="0"/>
            </a:endParaRPr>
          </a:p>
          <a:p>
            <a:r>
              <a:rPr lang="en-US" sz="2000" dirty="0" smtClean="0">
                <a:solidFill>
                  <a:schemeClr val="bg1"/>
                </a:solidFill>
                <a:latin typeface="KometPro-Regular ☞" charset="0"/>
                <a:ea typeface="KometPro-Regular ☞" charset="0"/>
                <a:cs typeface="KometPro-Regular ☞" charset="0"/>
              </a:rPr>
              <a:t>S</a:t>
            </a:r>
            <a:r>
              <a:rPr lang="nl-NL" sz="2000" dirty="0" err="1">
                <a:solidFill>
                  <a:schemeClr val="bg1"/>
                </a:solidFill>
                <a:latin typeface="KometPro-Regular ☞" charset="0"/>
                <a:ea typeface="KometPro-Regular ☞" charset="0"/>
                <a:cs typeface="KometPro-Regular ☞" charset="0"/>
              </a:rPr>
              <a:t>ubsidies</a:t>
            </a:r>
            <a:r>
              <a:rPr lang="nl-NL" sz="2000" dirty="0">
                <a:solidFill>
                  <a:schemeClr val="bg1"/>
                </a:solidFill>
                <a:latin typeface="KometPro-Regular ☞" charset="0"/>
                <a:ea typeface="KometPro-Regular ☞" charset="0"/>
                <a:cs typeface="KometPro-Regular ☞" charset="0"/>
              </a:rPr>
              <a:t> in de circulaire </a:t>
            </a:r>
            <a:r>
              <a:rPr lang="nl-NL" sz="2000" dirty="0" smtClean="0">
                <a:solidFill>
                  <a:schemeClr val="bg1"/>
                </a:solidFill>
                <a:latin typeface="KometPro-Regular ☞" charset="0"/>
                <a:ea typeface="KometPro-Regular ☞" charset="0"/>
                <a:cs typeface="KometPro-Regular ☞" charset="0"/>
              </a:rPr>
              <a:t>economie</a:t>
            </a:r>
          </a:p>
          <a:p>
            <a:r>
              <a:rPr lang="nl-NL" sz="2000" dirty="0" smtClean="0">
                <a:solidFill>
                  <a:schemeClr val="bg1"/>
                </a:solidFill>
                <a:latin typeface="KometPro-Regular ☞" charset="0"/>
                <a:ea typeface="KometPro-Regular ☞" charset="0"/>
                <a:cs typeface="KometPro-Regular ☞" charset="0"/>
              </a:rPr>
              <a:t>14 april 2021</a:t>
            </a:r>
            <a:endParaRPr lang="nl-NL" sz="2000" dirty="0">
              <a:solidFill>
                <a:schemeClr val="bg1"/>
              </a:solidFill>
              <a:latin typeface="KometPro-Regular ☞" charset="0"/>
              <a:ea typeface="KometPro-Regular ☞" charset="0"/>
              <a:cs typeface="KometPro-Regular ☞" charset="0"/>
            </a:endParaRPr>
          </a:p>
        </p:txBody>
      </p:sp>
      <p:sp>
        <p:nvSpPr>
          <p:cNvPr id="7" name="Tekstvak 6"/>
          <p:cNvSpPr txBox="1"/>
          <p:nvPr/>
        </p:nvSpPr>
        <p:spPr>
          <a:xfrm>
            <a:off x="2887008" y="638106"/>
            <a:ext cx="4007173" cy="646331"/>
          </a:xfrm>
          <a:prstGeom prst="rect">
            <a:avLst/>
          </a:prstGeom>
          <a:noFill/>
        </p:spPr>
        <p:txBody>
          <a:bodyPr wrap="square" rtlCol="0">
            <a:spAutoFit/>
          </a:bodyPr>
          <a:lstStyle/>
          <a:p>
            <a:pPr algn="ctr"/>
            <a:r>
              <a:rPr lang="nl-NL" sz="3600" dirty="0">
                <a:solidFill>
                  <a:srgbClr val="8FC043"/>
                </a:solidFill>
                <a:latin typeface="KometPro-Bold ☞" charset="0"/>
                <a:ea typeface="KometPro-Bold ☞" charset="0"/>
                <a:cs typeface="KometPro-Bold ☞" charset="0"/>
              </a:rPr>
              <a:t>Welkom!</a:t>
            </a:r>
          </a:p>
        </p:txBody>
      </p:sp>
    </p:spTree>
    <p:extLst>
      <p:ext uri="{BB962C8B-B14F-4D97-AF65-F5344CB8AC3E}">
        <p14:creationId xmlns:p14="http://schemas.microsoft.com/office/powerpoint/2010/main" val="601648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5392" y="299803"/>
            <a:ext cx="1742188" cy="479302"/>
          </a:xfrm>
          <a:prstGeom prst="rect">
            <a:avLst/>
          </a:prstGeom>
        </p:spPr>
      </p:pic>
      <p:sp>
        <p:nvSpPr>
          <p:cNvPr id="5" name="TextBox 4"/>
          <p:cNvSpPr txBox="1"/>
          <p:nvPr/>
        </p:nvSpPr>
        <p:spPr>
          <a:xfrm>
            <a:off x="605027" y="983958"/>
            <a:ext cx="8046523" cy="4062651"/>
          </a:xfrm>
          <a:prstGeom prst="rect">
            <a:avLst/>
          </a:prstGeom>
          <a:noFill/>
        </p:spPr>
        <p:txBody>
          <a:bodyPr wrap="square" rtlCol="0">
            <a:spAutoFit/>
          </a:bodyPr>
          <a:lstStyle/>
          <a:p>
            <a:r>
              <a:rPr lang="nl-NL" sz="1800" dirty="0" smtClean="0">
                <a:solidFill>
                  <a:srgbClr val="92D050"/>
                </a:solidFill>
                <a:latin typeface="KometPro-Bold ☞" charset="0"/>
                <a:ea typeface="KometPro-Bold ☞" charset="0"/>
                <a:cs typeface="KometPro-Bold ☞" charset="0"/>
              </a:rPr>
              <a:t>C. Regelingen Research &amp; Development</a:t>
            </a:r>
            <a:endParaRPr lang="nl-NL" sz="1800" dirty="0">
              <a:solidFill>
                <a:srgbClr val="92D050"/>
              </a:solidFill>
              <a:latin typeface="KometPro-Bold ☞" charset="0"/>
              <a:ea typeface="KometPro-Bold ☞" charset="0"/>
              <a:cs typeface="KometPro-Bold ☞" charset="0"/>
            </a:endParaRPr>
          </a:p>
          <a:p>
            <a:endParaRPr lang="en-US" sz="1400" dirty="0">
              <a:latin typeface="KometPro-Regular ☞" charset="0"/>
              <a:ea typeface="KometPro-Regular ☞" charset="0"/>
              <a:cs typeface="KometPro-Regular ☞" charset="0"/>
            </a:endParaRPr>
          </a:p>
          <a:p>
            <a:r>
              <a:rPr lang="nl-NL" sz="1400" dirty="0">
                <a:solidFill>
                  <a:srgbClr val="92D050"/>
                </a:solidFill>
                <a:latin typeface="KometPro-Bold ☞" charset="0"/>
                <a:ea typeface="KometPro-Bold ☞" charset="0"/>
                <a:cs typeface="KometPro-Bold ☞" charset="0"/>
              </a:rPr>
              <a:t>Wet Bevordering Speur- en Ontwikkelingswerk (WBSO</a:t>
            </a:r>
            <a:r>
              <a:rPr lang="nl-NL" sz="1400" dirty="0" smtClean="0">
                <a:solidFill>
                  <a:srgbClr val="92D050"/>
                </a:solidFill>
                <a:latin typeface="KometPro-Bold ☞" charset="0"/>
                <a:ea typeface="KometPro-Bold ☞" charset="0"/>
                <a:cs typeface="KometPro-Bold ☞" charset="0"/>
              </a:rPr>
              <a:t>)</a:t>
            </a:r>
          </a:p>
          <a:p>
            <a:pPr marL="285750" indent="-285750">
              <a:buFont typeface="Wingdings" panose="05000000000000000000" pitchFamily="2" charset="2"/>
              <a:buChar char="§"/>
            </a:pPr>
            <a:r>
              <a:rPr lang="nl-NL" sz="1400" dirty="0" smtClean="0">
                <a:solidFill>
                  <a:schemeClr val="accent5">
                    <a:lumMod val="50000"/>
                  </a:schemeClr>
                </a:solidFill>
                <a:latin typeface="KometPro-Regular ☞"/>
              </a:rPr>
              <a:t>Ontwikkelingsproject(en</a:t>
            </a:r>
            <a:r>
              <a:rPr lang="nl-NL" sz="1400" dirty="0">
                <a:solidFill>
                  <a:schemeClr val="accent5">
                    <a:lumMod val="50000"/>
                  </a:schemeClr>
                </a:solidFill>
                <a:latin typeface="KometPro-Regular ☞"/>
              </a:rPr>
              <a:t>): fysiek nieuw product, proces of ontwikkeling </a:t>
            </a:r>
            <a:r>
              <a:rPr lang="nl-NL" sz="1400" dirty="0" smtClean="0">
                <a:solidFill>
                  <a:schemeClr val="accent5">
                    <a:lumMod val="50000"/>
                  </a:schemeClr>
                </a:solidFill>
                <a:latin typeface="KometPro-Regular ☞"/>
              </a:rPr>
              <a:t>programmatuur.</a:t>
            </a:r>
          </a:p>
          <a:p>
            <a:pPr marL="285750" indent="-285750">
              <a:buFont typeface="Wingdings" panose="05000000000000000000" pitchFamily="2" charset="2"/>
              <a:buChar char="§"/>
            </a:pPr>
            <a:r>
              <a:rPr lang="nl-NL" sz="1400" dirty="0" smtClean="0">
                <a:solidFill>
                  <a:schemeClr val="accent5">
                    <a:lumMod val="50000"/>
                  </a:schemeClr>
                </a:solidFill>
                <a:latin typeface="KometPro-Regular ☞"/>
              </a:rPr>
              <a:t>Innovatie: nieuw voor het bedrijf. Alle technologieën</a:t>
            </a:r>
            <a:endParaRPr lang="nl-NL" sz="1400" dirty="0">
              <a:solidFill>
                <a:schemeClr val="accent5">
                  <a:lumMod val="50000"/>
                </a:schemeClr>
              </a:solidFill>
              <a:latin typeface="KometPro-Regular ☞"/>
            </a:endParaRPr>
          </a:p>
          <a:p>
            <a:pPr marL="285750" indent="-285750">
              <a:buFont typeface="Wingdings" panose="05000000000000000000" pitchFamily="2" charset="2"/>
              <a:buChar char="§"/>
            </a:pPr>
            <a:r>
              <a:rPr lang="nl-NL" sz="1400" dirty="0">
                <a:solidFill>
                  <a:schemeClr val="accent5">
                    <a:lumMod val="50000"/>
                  </a:schemeClr>
                </a:solidFill>
                <a:latin typeface="KometPro-Regular ☞"/>
              </a:rPr>
              <a:t>Van idee tot werkend prototype</a:t>
            </a:r>
          </a:p>
          <a:p>
            <a:pPr marL="285750" indent="-285750">
              <a:buFont typeface="Wingdings" panose="05000000000000000000" pitchFamily="2" charset="2"/>
              <a:buChar char="§"/>
            </a:pPr>
            <a:r>
              <a:rPr lang="nl-NL" sz="1400" dirty="0">
                <a:solidFill>
                  <a:schemeClr val="accent5">
                    <a:lumMod val="50000"/>
                  </a:schemeClr>
                </a:solidFill>
                <a:latin typeface="KometPro-Regular ☞"/>
              </a:rPr>
              <a:t>40% subsidie voor uren eigen medewerkers, kosten en uitgaven</a:t>
            </a:r>
          </a:p>
          <a:p>
            <a:r>
              <a:rPr lang="nl-NL" sz="1400" dirty="0" smtClean="0">
                <a:solidFill>
                  <a:srgbClr val="92D050"/>
                </a:solidFill>
                <a:latin typeface="KometPro-Bold ☞" charset="0"/>
                <a:ea typeface="KometPro-Bold ☞" charset="0"/>
                <a:cs typeface="KometPro-Bold ☞" charset="0"/>
              </a:rPr>
              <a:t>Aanvragen</a:t>
            </a:r>
            <a:r>
              <a:rPr lang="nl-NL" sz="1400" dirty="0">
                <a:solidFill>
                  <a:srgbClr val="92D050"/>
                </a:solidFill>
                <a:latin typeface="KometPro-Bold ☞" charset="0"/>
                <a:ea typeface="KometPro-Bold ☞" charset="0"/>
                <a:cs typeface="KometPro-Bold ☞" charset="0"/>
              </a:rPr>
              <a:t>: </a:t>
            </a:r>
            <a:r>
              <a:rPr lang="nl-NL" sz="1400" dirty="0">
                <a:solidFill>
                  <a:schemeClr val="accent5">
                    <a:lumMod val="50000"/>
                  </a:schemeClr>
                </a:solidFill>
                <a:latin typeface="KometPro-Regular ☞"/>
              </a:rPr>
              <a:t>maandelijks</a:t>
            </a:r>
          </a:p>
          <a:p>
            <a:r>
              <a:rPr lang="nl-NL" sz="1400" dirty="0" smtClean="0">
                <a:solidFill>
                  <a:srgbClr val="92D050"/>
                </a:solidFill>
                <a:latin typeface="KometPro-Bold ☞" charset="0"/>
                <a:ea typeface="KometPro-Bold ☞" charset="0"/>
                <a:cs typeface="KometPro-Bold ☞" charset="0"/>
              </a:rPr>
              <a:t>In de praktijk: </a:t>
            </a:r>
            <a:r>
              <a:rPr lang="nl-NL" sz="1400" dirty="0">
                <a:solidFill>
                  <a:schemeClr val="accent5">
                    <a:lumMod val="50000"/>
                  </a:schemeClr>
                </a:solidFill>
                <a:latin typeface="KometPro-Regular ☞"/>
              </a:rPr>
              <a:t>ontwikkeling </a:t>
            </a:r>
            <a:r>
              <a:rPr lang="nl-NL" sz="1400" dirty="0" smtClean="0">
                <a:solidFill>
                  <a:schemeClr val="accent5">
                    <a:lumMod val="50000"/>
                  </a:schemeClr>
                </a:solidFill>
                <a:latin typeface="KometPro-Regular ☞"/>
              </a:rPr>
              <a:t>reiskoffer </a:t>
            </a:r>
            <a:r>
              <a:rPr lang="nl-NL" sz="1400" dirty="0">
                <a:solidFill>
                  <a:schemeClr val="accent5">
                    <a:lumMod val="50000"/>
                  </a:schemeClr>
                </a:solidFill>
                <a:latin typeface="KometPro-Regular ☞"/>
              </a:rPr>
              <a:t>uit </a:t>
            </a:r>
            <a:r>
              <a:rPr lang="nl-NL" sz="1400" dirty="0" smtClean="0">
                <a:solidFill>
                  <a:schemeClr val="accent5">
                    <a:lumMod val="50000"/>
                  </a:schemeClr>
                </a:solidFill>
                <a:latin typeface="KometPro-Regular ☞"/>
              </a:rPr>
              <a:t>vlasvezel, slateelt </a:t>
            </a:r>
            <a:r>
              <a:rPr lang="nl-NL" sz="1400" dirty="0">
                <a:solidFill>
                  <a:schemeClr val="accent5">
                    <a:lumMod val="50000"/>
                  </a:schemeClr>
                </a:solidFill>
                <a:latin typeface="KometPro-Regular ☞"/>
              </a:rPr>
              <a:t>op water</a:t>
            </a:r>
          </a:p>
          <a:p>
            <a:endParaRPr lang="nl-NL" sz="1400" dirty="0">
              <a:solidFill>
                <a:schemeClr val="accent5">
                  <a:lumMod val="50000"/>
                </a:schemeClr>
              </a:solidFill>
              <a:latin typeface="KometPro-Regular ☞"/>
            </a:endParaRPr>
          </a:p>
          <a:p>
            <a:endParaRPr lang="nl-NL" sz="1400" dirty="0" smtClean="0">
              <a:solidFill>
                <a:srgbClr val="92D050"/>
              </a:solidFill>
              <a:latin typeface="KometPro-Bold ☞" charset="0"/>
              <a:ea typeface="KometPro-Bold ☞" charset="0"/>
              <a:cs typeface="KometPro-Bold ☞" charset="0"/>
            </a:endParaRPr>
          </a:p>
          <a:p>
            <a:endParaRPr lang="nl-NL" sz="1400" dirty="0" smtClean="0">
              <a:solidFill>
                <a:srgbClr val="92D050"/>
              </a:solidFill>
              <a:latin typeface="KometPro-Bold ☞" charset="0"/>
              <a:ea typeface="KometPro-Bold ☞" charset="0"/>
              <a:cs typeface="KometPro-Bold ☞" charset="0"/>
            </a:endParaRPr>
          </a:p>
          <a:p>
            <a:r>
              <a:rPr lang="nl-NL" sz="1400" dirty="0" smtClean="0">
                <a:solidFill>
                  <a:srgbClr val="92D050"/>
                </a:solidFill>
                <a:latin typeface="KometPro-Bold ☞" charset="0"/>
                <a:ea typeface="KometPro-Bold ☞" charset="0"/>
                <a:cs typeface="KometPro-Bold ☞" charset="0"/>
              </a:rPr>
              <a:t>Website</a:t>
            </a:r>
            <a:r>
              <a:rPr lang="nl-NL" sz="1400" dirty="0">
                <a:solidFill>
                  <a:srgbClr val="92D050"/>
                </a:solidFill>
                <a:latin typeface="KometPro-Bold ☞" charset="0"/>
                <a:ea typeface="KometPro-Bold ☞" charset="0"/>
                <a:cs typeface="KometPro-Bold ☞" charset="0"/>
              </a:rPr>
              <a:t>:</a:t>
            </a:r>
            <a:r>
              <a:rPr lang="nl-NL" sz="1200" dirty="0">
                <a:solidFill>
                  <a:schemeClr val="accent5">
                    <a:lumMod val="50000"/>
                  </a:schemeClr>
                </a:solidFill>
                <a:latin typeface="KometPro-Regular ☞"/>
              </a:rPr>
              <a:t> </a:t>
            </a:r>
            <a:endParaRPr lang="nl-NL" sz="1200" dirty="0" smtClean="0">
              <a:solidFill>
                <a:schemeClr val="accent5">
                  <a:lumMod val="50000"/>
                </a:schemeClr>
              </a:solidFill>
              <a:latin typeface="KometPro-Regular ☞"/>
            </a:endParaRPr>
          </a:p>
          <a:p>
            <a:r>
              <a:rPr lang="nl-NL" sz="1200" dirty="0" smtClean="0">
                <a:solidFill>
                  <a:schemeClr val="accent5">
                    <a:lumMod val="50000"/>
                  </a:schemeClr>
                </a:solidFill>
                <a:latin typeface="KometPro-Regular ☞"/>
              </a:rPr>
              <a:t>https</a:t>
            </a:r>
            <a:r>
              <a:rPr lang="nl-NL" sz="1200" dirty="0">
                <a:solidFill>
                  <a:schemeClr val="accent5">
                    <a:lumMod val="50000"/>
                  </a:schemeClr>
                </a:solidFill>
                <a:latin typeface="KometPro-Regular ☞"/>
              </a:rPr>
              <a:t>://www.rvo.nl/subsidies-regelingen/25-jaar-wbso-praktijk-klimaat-en-verantwoord-gebruik-van-grondstoffen</a:t>
            </a:r>
          </a:p>
          <a:p>
            <a:r>
              <a:rPr lang="nl-NL" sz="1200" dirty="0">
                <a:solidFill>
                  <a:schemeClr val="accent5">
                    <a:lumMod val="50000"/>
                  </a:schemeClr>
                </a:solidFill>
                <a:latin typeface="KometPro-Regular ☞"/>
              </a:rPr>
              <a:t>https://www.rvo.nl/subsidie-en-financieringswijzer/wbso</a:t>
            </a:r>
          </a:p>
          <a:p>
            <a:endParaRPr lang="nl-NL" sz="1400" dirty="0" smtClean="0">
              <a:solidFill>
                <a:srgbClr val="92D050"/>
              </a:solidFill>
              <a:latin typeface="KometPro-Bold ☞" charset="0"/>
              <a:ea typeface="KometPro-Bold ☞" charset="0"/>
              <a:cs typeface="KometPro-Bold ☞" charset="0"/>
            </a:endParaRPr>
          </a:p>
          <a:p>
            <a:pPr marL="285750" indent="-285750">
              <a:buFont typeface="Arial" panose="020B0604020202020204" pitchFamily="34" charset="0"/>
              <a:buChar char="•"/>
            </a:pPr>
            <a:endParaRPr lang="nl-NL" sz="1600" dirty="0" smtClean="0">
              <a:solidFill>
                <a:srgbClr val="92D050"/>
              </a:solidFill>
              <a:latin typeface="KometPro-Bold ☞" charset="0"/>
              <a:ea typeface="KometPro-Bold ☞" charset="0"/>
              <a:cs typeface="KometPro-Bold ☞" charset="0"/>
            </a:endParaRPr>
          </a:p>
          <a:p>
            <a:endParaRPr lang="nl-NL" sz="1600" dirty="0">
              <a:solidFill>
                <a:srgbClr val="92D050"/>
              </a:solidFill>
              <a:latin typeface="KometPro-Bold ☞" charset="0"/>
              <a:ea typeface="KometPro-Bold ☞" charset="0"/>
              <a:cs typeface="KometPro-Bold ☞" charset="0"/>
            </a:endParaRPr>
          </a:p>
        </p:txBody>
      </p:sp>
      <p:pic>
        <p:nvPicPr>
          <p:cNvPr id="6" name="Afbeelding 5"/>
          <p:cNvPicPr>
            <a:picLocks noChangeAspect="1"/>
          </p:cNvPicPr>
          <p:nvPr/>
        </p:nvPicPr>
        <p:blipFill>
          <a:blip r:embed="rId5"/>
          <a:stretch>
            <a:fillRect/>
          </a:stretch>
        </p:blipFill>
        <p:spPr>
          <a:xfrm>
            <a:off x="6507656" y="2114125"/>
            <a:ext cx="1952412" cy="1438220"/>
          </a:xfrm>
          <a:prstGeom prst="rect">
            <a:avLst/>
          </a:prstGeom>
        </p:spPr>
      </p:pic>
    </p:spTree>
    <p:extLst>
      <p:ext uri="{BB962C8B-B14F-4D97-AF65-F5344CB8AC3E}">
        <p14:creationId xmlns:p14="http://schemas.microsoft.com/office/powerpoint/2010/main" val="1266857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5392" y="299803"/>
            <a:ext cx="1742188" cy="479302"/>
          </a:xfrm>
          <a:prstGeom prst="rect">
            <a:avLst/>
          </a:prstGeom>
        </p:spPr>
      </p:pic>
      <p:sp>
        <p:nvSpPr>
          <p:cNvPr id="5" name="TextBox 4"/>
          <p:cNvSpPr txBox="1"/>
          <p:nvPr/>
        </p:nvSpPr>
        <p:spPr>
          <a:xfrm>
            <a:off x="282685" y="299803"/>
            <a:ext cx="8046523" cy="4955203"/>
          </a:xfrm>
          <a:prstGeom prst="rect">
            <a:avLst/>
          </a:prstGeom>
          <a:noFill/>
        </p:spPr>
        <p:txBody>
          <a:bodyPr wrap="square" rtlCol="0">
            <a:spAutoFit/>
          </a:bodyPr>
          <a:lstStyle/>
          <a:p>
            <a:r>
              <a:rPr lang="nl-NL" sz="1800" dirty="0" smtClean="0">
                <a:solidFill>
                  <a:srgbClr val="92D050"/>
                </a:solidFill>
                <a:latin typeface="KometPro-Bold ☞" charset="0"/>
                <a:ea typeface="KometPro-Bold ☞" charset="0"/>
                <a:cs typeface="KometPro-Bold ☞" charset="0"/>
              </a:rPr>
              <a:t>R&amp;D</a:t>
            </a:r>
          </a:p>
          <a:p>
            <a:endParaRPr lang="en-US" sz="1400" dirty="0">
              <a:latin typeface="KometPro-Regular ☞" charset="0"/>
              <a:ea typeface="KometPro-Regular ☞" charset="0"/>
              <a:cs typeface="KometPro-Regular ☞" charset="0"/>
            </a:endParaRPr>
          </a:p>
          <a:p>
            <a:r>
              <a:rPr lang="nl-NL" sz="1400" dirty="0" err="1" smtClean="0">
                <a:solidFill>
                  <a:srgbClr val="92D050"/>
                </a:solidFill>
                <a:latin typeface="KometPro-Bold ☞" charset="0"/>
                <a:ea typeface="KometPro-Bold ☞" charset="0"/>
                <a:cs typeface="KometPro-Bold ☞" charset="0"/>
              </a:rPr>
              <a:t>Mkb</a:t>
            </a:r>
            <a:r>
              <a:rPr lang="nl-NL" sz="1400" dirty="0" smtClean="0">
                <a:solidFill>
                  <a:srgbClr val="92D050"/>
                </a:solidFill>
                <a:latin typeface="KometPro-Bold ☞" charset="0"/>
                <a:ea typeface="KometPro-Bold ☞" charset="0"/>
                <a:cs typeface="KometPro-Bold ☞" charset="0"/>
              </a:rPr>
              <a:t>-innovatiestimulering Regio en Topsectoren (MIT)</a:t>
            </a:r>
          </a:p>
          <a:p>
            <a:endParaRPr lang="nl-NL" sz="1400" dirty="0" smtClean="0">
              <a:solidFill>
                <a:schemeClr val="accent5">
                  <a:lumMod val="50000"/>
                </a:schemeClr>
              </a:solidFill>
              <a:latin typeface="KometPro-Regular ☞"/>
            </a:endParaRPr>
          </a:p>
          <a:p>
            <a:r>
              <a:rPr lang="nl-NL" sz="1400" dirty="0">
                <a:solidFill>
                  <a:schemeClr val="accent5">
                    <a:lumMod val="50000"/>
                  </a:schemeClr>
                </a:solidFill>
                <a:latin typeface="KometPro-Regular ☞"/>
              </a:rPr>
              <a:t>Haalbaarheidsp</a:t>
            </a:r>
            <a:r>
              <a:rPr lang="nl-NL" sz="1400" dirty="0" smtClean="0">
                <a:solidFill>
                  <a:schemeClr val="accent5">
                    <a:lumMod val="50000"/>
                  </a:schemeClr>
                </a:solidFill>
                <a:latin typeface="KometPro-Regular ☞"/>
              </a:rPr>
              <a:t>rojecten </a:t>
            </a:r>
          </a:p>
          <a:p>
            <a:pPr marL="285750" indent="-285750">
              <a:buFont typeface="Wingdings" panose="05000000000000000000" pitchFamily="2" charset="2"/>
              <a:buChar char="§"/>
            </a:pPr>
            <a:r>
              <a:rPr lang="nl-NL" sz="1400" dirty="0" smtClean="0">
                <a:solidFill>
                  <a:schemeClr val="accent5">
                    <a:lumMod val="50000"/>
                  </a:schemeClr>
                </a:solidFill>
                <a:latin typeface="KometPro-Regular ☞"/>
              </a:rPr>
              <a:t>Technische en economische risico's onderzoeken van een voorgenomen innovatieproject</a:t>
            </a:r>
          </a:p>
          <a:p>
            <a:pPr marL="285750" indent="-285750">
              <a:buFont typeface="Wingdings" panose="05000000000000000000" pitchFamily="2" charset="2"/>
              <a:buChar char="§"/>
            </a:pPr>
            <a:r>
              <a:rPr lang="nl-NL" sz="1400" dirty="0">
                <a:solidFill>
                  <a:schemeClr val="accent5">
                    <a:lumMod val="50000"/>
                  </a:schemeClr>
                </a:solidFill>
                <a:latin typeface="KometPro-Regular ☞"/>
              </a:rPr>
              <a:t>Innovatie: koploper in de markt. </a:t>
            </a:r>
            <a:r>
              <a:rPr lang="nl-NL" sz="1400" dirty="0" smtClean="0">
                <a:solidFill>
                  <a:schemeClr val="accent5">
                    <a:lumMod val="50000"/>
                  </a:schemeClr>
                </a:solidFill>
                <a:latin typeface="KometPro-Regular ☞"/>
              </a:rPr>
              <a:t>Project </a:t>
            </a:r>
            <a:r>
              <a:rPr lang="nl-NL" sz="1400" dirty="0">
                <a:solidFill>
                  <a:schemeClr val="accent5">
                    <a:lumMod val="50000"/>
                  </a:schemeClr>
                </a:solidFill>
                <a:latin typeface="KometPro-Regular ☞"/>
              </a:rPr>
              <a:t>moet </a:t>
            </a:r>
            <a:r>
              <a:rPr lang="nl-NL" sz="1400" dirty="0" smtClean="0">
                <a:solidFill>
                  <a:schemeClr val="accent5">
                    <a:lumMod val="50000"/>
                  </a:schemeClr>
                </a:solidFill>
                <a:latin typeface="KometPro-Regular ☞"/>
              </a:rPr>
              <a:t>passen </a:t>
            </a:r>
            <a:r>
              <a:rPr lang="nl-NL" sz="1400" dirty="0">
                <a:solidFill>
                  <a:schemeClr val="accent5">
                    <a:lumMod val="50000"/>
                  </a:schemeClr>
                </a:solidFill>
                <a:latin typeface="KometPro-Regular ☞"/>
              </a:rPr>
              <a:t>binnen Kennis- en Innovatieagenda Circulaire Economie (KIA-CE)</a:t>
            </a:r>
          </a:p>
          <a:p>
            <a:pPr marL="285750" indent="-285750">
              <a:buFont typeface="Wingdings" panose="05000000000000000000" pitchFamily="2" charset="2"/>
              <a:buChar char="§"/>
            </a:pPr>
            <a:r>
              <a:rPr lang="nl-NL" sz="1400" dirty="0" smtClean="0">
                <a:solidFill>
                  <a:schemeClr val="accent5">
                    <a:lumMod val="50000"/>
                  </a:schemeClr>
                </a:solidFill>
                <a:latin typeface="KometPro-Regular ☞"/>
              </a:rPr>
              <a:t>De subsidie bedraagt 40% van de subsidiabele kosten en is maximaal € 20.000.</a:t>
            </a:r>
          </a:p>
          <a:p>
            <a:r>
              <a:rPr lang="nl-NL" sz="1400" dirty="0" smtClean="0">
                <a:solidFill>
                  <a:srgbClr val="92D050"/>
                </a:solidFill>
                <a:latin typeface="KometPro-Bold ☞" charset="0"/>
                <a:ea typeface="KometPro-Bold ☞" charset="0"/>
                <a:cs typeface="KometPro-Bold ☞" charset="0"/>
              </a:rPr>
              <a:t>Aanvragen: </a:t>
            </a:r>
            <a:r>
              <a:rPr lang="nl-NL" sz="1400" dirty="0" smtClean="0">
                <a:solidFill>
                  <a:schemeClr val="accent5">
                    <a:lumMod val="50000"/>
                  </a:schemeClr>
                </a:solidFill>
                <a:latin typeface="KometPro-Regular ☞"/>
              </a:rPr>
              <a:t>van 20 april 2021 tot en met 9 september 2021. Advies: indienen 20 april!</a:t>
            </a:r>
          </a:p>
          <a:p>
            <a:endParaRPr lang="nl-NL" sz="1400" dirty="0">
              <a:solidFill>
                <a:schemeClr val="accent5">
                  <a:lumMod val="50000"/>
                </a:schemeClr>
              </a:solidFill>
              <a:latin typeface="KometPro-Regular ☞"/>
            </a:endParaRPr>
          </a:p>
          <a:p>
            <a:r>
              <a:rPr lang="nl-NL" sz="1400" dirty="0" smtClean="0">
                <a:solidFill>
                  <a:schemeClr val="accent5">
                    <a:lumMod val="50000"/>
                  </a:schemeClr>
                </a:solidFill>
                <a:latin typeface="KometPro-Regular ☞"/>
              </a:rPr>
              <a:t>R&amp;D-samenwerkingsprojecten</a:t>
            </a:r>
          </a:p>
          <a:p>
            <a:pPr marL="285750" indent="-285750">
              <a:buFont typeface="Wingdings" panose="05000000000000000000" pitchFamily="2" charset="2"/>
              <a:buChar char="§"/>
            </a:pPr>
            <a:r>
              <a:rPr lang="nl-NL" sz="1400" dirty="0" smtClean="0">
                <a:solidFill>
                  <a:schemeClr val="accent5">
                    <a:lumMod val="50000"/>
                  </a:schemeClr>
                </a:solidFill>
                <a:latin typeface="KometPro-Regular ☞"/>
              </a:rPr>
              <a:t>Gericht </a:t>
            </a:r>
            <a:r>
              <a:rPr lang="nl-NL" sz="1400" dirty="0">
                <a:solidFill>
                  <a:schemeClr val="accent5">
                    <a:lumMod val="50000"/>
                  </a:schemeClr>
                </a:solidFill>
                <a:latin typeface="KometPro-Regular ☞"/>
              </a:rPr>
              <a:t>op de ontwikkeling of vernieuwing van producten, </a:t>
            </a:r>
            <a:r>
              <a:rPr lang="nl-NL" sz="1400" dirty="0" smtClean="0">
                <a:solidFill>
                  <a:schemeClr val="accent5">
                    <a:lumMod val="50000"/>
                  </a:schemeClr>
                </a:solidFill>
                <a:latin typeface="KometPro-Regular ☞"/>
              </a:rPr>
              <a:t>productieprocessen</a:t>
            </a:r>
          </a:p>
          <a:p>
            <a:pPr marL="285750" indent="-285750">
              <a:buFont typeface="Wingdings" panose="05000000000000000000" pitchFamily="2" charset="2"/>
              <a:buChar char="§"/>
            </a:pPr>
            <a:r>
              <a:rPr lang="nl-NL" sz="1400" dirty="0" smtClean="0">
                <a:solidFill>
                  <a:schemeClr val="accent5">
                    <a:lumMod val="50000"/>
                  </a:schemeClr>
                </a:solidFill>
                <a:latin typeface="KometPro-Regular ☞"/>
              </a:rPr>
              <a:t>Innovatie: koploper in de markt</a:t>
            </a:r>
            <a:r>
              <a:rPr lang="nl-NL" sz="1400" dirty="0">
                <a:solidFill>
                  <a:schemeClr val="accent5">
                    <a:lumMod val="50000"/>
                  </a:schemeClr>
                </a:solidFill>
                <a:latin typeface="KometPro-Regular ☞"/>
              </a:rPr>
              <a:t>. Project moet passen binnen Kennis- en Innovatieagenda Circulaire Economie (KIA-CE) </a:t>
            </a:r>
            <a:endParaRPr lang="nl-NL" sz="1400" dirty="0" smtClean="0">
              <a:solidFill>
                <a:schemeClr val="accent5">
                  <a:lumMod val="50000"/>
                </a:schemeClr>
              </a:solidFill>
              <a:latin typeface="KometPro-Regular ☞"/>
            </a:endParaRPr>
          </a:p>
          <a:p>
            <a:pPr marL="285750" indent="-285750">
              <a:buFont typeface="Wingdings" panose="05000000000000000000" pitchFamily="2" charset="2"/>
              <a:buChar char="§"/>
            </a:pPr>
            <a:r>
              <a:rPr lang="nl-NL" sz="1400" dirty="0" smtClean="0">
                <a:solidFill>
                  <a:schemeClr val="accent5">
                    <a:lumMod val="50000"/>
                  </a:schemeClr>
                </a:solidFill>
                <a:latin typeface="KometPro-Regular ☞"/>
              </a:rPr>
              <a:t>Minimaal </a:t>
            </a:r>
            <a:r>
              <a:rPr lang="nl-NL" sz="1400" dirty="0">
                <a:solidFill>
                  <a:schemeClr val="accent5">
                    <a:lumMod val="50000"/>
                  </a:schemeClr>
                </a:solidFill>
                <a:latin typeface="KometPro-Regular ☞"/>
              </a:rPr>
              <a:t>2 </a:t>
            </a:r>
            <a:r>
              <a:rPr lang="nl-NL" sz="1400" dirty="0" err="1">
                <a:solidFill>
                  <a:schemeClr val="accent5">
                    <a:lumMod val="50000"/>
                  </a:schemeClr>
                </a:solidFill>
                <a:latin typeface="KometPro-Regular ☞"/>
              </a:rPr>
              <a:t>mkb</a:t>
            </a:r>
            <a:r>
              <a:rPr lang="nl-NL" sz="1400" dirty="0">
                <a:solidFill>
                  <a:schemeClr val="accent5">
                    <a:lumMod val="50000"/>
                  </a:schemeClr>
                </a:solidFill>
                <a:latin typeface="KometPro-Regular ☞"/>
              </a:rPr>
              <a:t>-ondernemers (elk voor eigen rekening en risico).</a:t>
            </a:r>
          </a:p>
          <a:p>
            <a:pPr marL="285750" indent="-285750">
              <a:buFont typeface="Wingdings" panose="05000000000000000000" pitchFamily="2" charset="2"/>
              <a:buChar char="§"/>
            </a:pPr>
            <a:r>
              <a:rPr lang="nl-NL" sz="1400" dirty="0">
                <a:solidFill>
                  <a:schemeClr val="accent5">
                    <a:lumMod val="50000"/>
                  </a:schemeClr>
                </a:solidFill>
                <a:latin typeface="KometPro-Regular ☞"/>
              </a:rPr>
              <a:t>De subsidie bedraagt 35% </a:t>
            </a:r>
            <a:r>
              <a:rPr lang="nl-NL" sz="1400" dirty="0" smtClean="0">
                <a:solidFill>
                  <a:schemeClr val="accent5">
                    <a:lumMod val="50000"/>
                  </a:schemeClr>
                </a:solidFill>
                <a:latin typeface="KometPro-Regular ☞"/>
              </a:rPr>
              <a:t>met </a:t>
            </a:r>
            <a:r>
              <a:rPr lang="nl-NL" sz="1400" dirty="0">
                <a:solidFill>
                  <a:schemeClr val="accent5">
                    <a:lumMod val="50000"/>
                  </a:schemeClr>
                </a:solidFill>
                <a:latin typeface="KometPro-Regular ☞"/>
              </a:rPr>
              <a:t>subsidie van max. € 200.000/€ 350.000 </a:t>
            </a:r>
          </a:p>
          <a:p>
            <a:r>
              <a:rPr lang="nl-NL" sz="1400" dirty="0">
                <a:solidFill>
                  <a:srgbClr val="92D050"/>
                </a:solidFill>
                <a:latin typeface="KometPro-Bold ☞" charset="0"/>
                <a:ea typeface="KometPro-Bold ☞" charset="0"/>
                <a:cs typeface="KometPro-Bold ☞" charset="0"/>
              </a:rPr>
              <a:t>Aanvragen: </a:t>
            </a:r>
            <a:r>
              <a:rPr lang="nl-NL" sz="1400" dirty="0" smtClean="0">
                <a:solidFill>
                  <a:schemeClr val="accent5">
                    <a:lumMod val="50000"/>
                  </a:schemeClr>
                </a:solidFill>
                <a:latin typeface="KometPro-Regular ☞"/>
              </a:rPr>
              <a:t>van </a:t>
            </a:r>
            <a:r>
              <a:rPr lang="nl-NL" sz="1400" dirty="0">
                <a:solidFill>
                  <a:schemeClr val="accent5">
                    <a:lumMod val="50000"/>
                  </a:schemeClr>
                </a:solidFill>
                <a:latin typeface="KometPro-Regular ☞"/>
              </a:rPr>
              <a:t>1 juni  2021 tot en met 9 september </a:t>
            </a:r>
            <a:r>
              <a:rPr lang="nl-NL" sz="1400" dirty="0" smtClean="0">
                <a:solidFill>
                  <a:schemeClr val="accent5">
                    <a:lumMod val="50000"/>
                  </a:schemeClr>
                </a:solidFill>
                <a:latin typeface="KometPro-Regular ☞"/>
              </a:rPr>
              <a:t>2021. Tenderprocedure.</a:t>
            </a:r>
          </a:p>
          <a:p>
            <a:endParaRPr lang="nl-NL" sz="1400" dirty="0" smtClean="0">
              <a:solidFill>
                <a:srgbClr val="92D050"/>
              </a:solidFill>
              <a:latin typeface="KometPro-Bold ☞" charset="0"/>
              <a:ea typeface="KometPro-Bold ☞" charset="0"/>
              <a:cs typeface="KometPro-Bold ☞" charset="0"/>
            </a:endParaRPr>
          </a:p>
          <a:p>
            <a:r>
              <a:rPr lang="nl-NL" sz="1400" dirty="0" smtClean="0">
                <a:solidFill>
                  <a:srgbClr val="92D050"/>
                </a:solidFill>
                <a:latin typeface="KometPro-Bold ☞" charset="0"/>
                <a:ea typeface="KometPro-Bold ☞" charset="0"/>
                <a:cs typeface="KometPro-Bold ☞" charset="0"/>
              </a:rPr>
              <a:t>Website</a:t>
            </a:r>
            <a:r>
              <a:rPr lang="nl-NL" sz="1400" dirty="0">
                <a:solidFill>
                  <a:srgbClr val="92D050"/>
                </a:solidFill>
                <a:latin typeface="KometPro-Bold ☞" charset="0"/>
                <a:ea typeface="KometPro-Bold ☞" charset="0"/>
                <a:cs typeface="KometPro-Bold ☞" charset="0"/>
              </a:rPr>
              <a:t>: </a:t>
            </a:r>
            <a:r>
              <a:rPr lang="nl-NL" sz="1200" dirty="0">
                <a:solidFill>
                  <a:schemeClr val="accent5">
                    <a:lumMod val="50000"/>
                  </a:schemeClr>
                </a:solidFill>
                <a:latin typeface="KometPro-Regular ☞"/>
              </a:rPr>
              <a:t>https://www.rvo.nl/subsidie-en-financieringswijzer/mit-regeling/loketwijzer-mit-regeling</a:t>
            </a:r>
          </a:p>
          <a:p>
            <a:pPr marL="285750" indent="-285750">
              <a:buFont typeface="Arial" panose="020B0604020202020204" pitchFamily="34" charset="0"/>
              <a:buChar char="•"/>
            </a:pPr>
            <a:endParaRPr lang="nl-NL" sz="1600" dirty="0" smtClean="0">
              <a:solidFill>
                <a:srgbClr val="92D050"/>
              </a:solidFill>
              <a:latin typeface="KometPro-Bold ☞" charset="0"/>
              <a:ea typeface="KometPro-Bold ☞" charset="0"/>
              <a:cs typeface="KometPro-Bold ☞" charset="0"/>
            </a:endParaRPr>
          </a:p>
          <a:p>
            <a:endParaRPr lang="nl-NL" sz="1600" dirty="0">
              <a:solidFill>
                <a:srgbClr val="92D050"/>
              </a:solidFill>
              <a:latin typeface="KometPro-Bold ☞" charset="0"/>
              <a:ea typeface="KometPro-Bold ☞" charset="0"/>
              <a:cs typeface="KometPro-Bold ☞" charset="0"/>
            </a:endParaRPr>
          </a:p>
        </p:txBody>
      </p:sp>
    </p:spTree>
    <p:extLst>
      <p:ext uri="{BB962C8B-B14F-4D97-AF65-F5344CB8AC3E}">
        <p14:creationId xmlns:p14="http://schemas.microsoft.com/office/powerpoint/2010/main" val="3185457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5392" y="299803"/>
            <a:ext cx="1742188" cy="479302"/>
          </a:xfrm>
          <a:prstGeom prst="rect">
            <a:avLst/>
          </a:prstGeom>
        </p:spPr>
      </p:pic>
      <p:sp>
        <p:nvSpPr>
          <p:cNvPr id="5" name="TextBox 4"/>
          <p:cNvSpPr txBox="1"/>
          <p:nvPr/>
        </p:nvSpPr>
        <p:spPr>
          <a:xfrm>
            <a:off x="453724" y="300242"/>
            <a:ext cx="8046523" cy="4524315"/>
          </a:xfrm>
          <a:prstGeom prst="rect">
            <a:avLst/>
          </a:prstGeom>
          <a:noFill/>
        </p:spPr>
        <p:txBody>
          <a:bodyPr wrap="square" rtlCol="0">
            <a:spAutoFit/>
          </a:bodyPr>
          <a:lstStyle/>
          <a:p>
            <a:endParaRPr lang="nl-NL" sz="1800" dirty="0" smtClean="0">
              <a:solidFill>
                <a:srgbClr val="92D050"/>
              </a:solidFill>
              <a:latin typeface="KometPro-Bold ☞" charset="0"/>
              <a:ea typeface="KometPro-Bold ☞" charset="0"/>
              <a:cs typeface="KometPro-Bold ☞" charset="0"/>
            </a:endParaRPr>
          </a:p>
          <a:p>
            <a:r>
              <a:rPr lang="nl-NL" sz="1800" dirty="0" smtClean="0">
                <a:solidFill>
                  <a:srgbClr val="92D050"/>
                </a:solidFill>
                <a:latin typeface="KometPro-Bold ☞" charset="0"/>
                <a:ea typeface="KometPro-Bold ☞" charset="0"/>
                <a:cs typeface="KometPro-Bold ☞" charset="0"/>
              </a:rPr>
              <a:t>R&amp;D</a:t>
            </a:r>
            <a:endParaRPr lang="nl-NL" sz="1800" dirty="0">
              <a:solidFill>
                <a:srgbClr val="92D050"/>
              </a:solidFill>
              <a:latin typeface="KometPro-Bold ☞" charset="0"/>
              <a:ea typeface="KometPro-Bold ☞" charset="0"/>
              <a:cs typeface="KometPro-Bold ☞" charset="0"/>
            </a:endParaRPr>
          </a:p>
          <a:p>
            <a:endParaRPr lang="en-US" sz="1400" dirty="0">
              <a:solidFill>
                <a:prstClr val="black"/>
              </a:solidFill>
              <a:latin typeface="KometPro-Regular ☞" charset="0"/>
              <a:ea typeface="KometPro-Regular ☞" charset="0"/>
              <a:cs typeface="KometPro-Regular ☞" charset="0"/>
            </a:endParaRPr>
          </a:p>
          <a:p>
            <a:r>
              <a:rPr lang="nl-NL" sz="1400" dirty="0" smtClean="0">
                <a:solidFill>
                  <a:srgbClr val="92D050"/>
                </a:solidFill>
                <a:latin typeface="KometPro-Bold ☞" charset="0"/>
                <a:ea typeface="KometPro-Bold ☞" charset="0"/>
                <a:cs typeface="KometPro-Bold ☞" charset="0"/>
              </a:rPr>
              <a:t>Europees Fonds voor Regionale Ontwikkeling (EFRO)</a:t>
            </a:r>
          </a:p>
          <a:p>
            <a:pPr marL="285750" indent="-285750">
              <a:buFont typeface="Wingdings" panose="05000000000000000000" pitchFamily="2" charset="2"/>
              <a:buChar char="§"/>
            </a:pPr>
            <a:r>
              <a:rPr lang="nl-NL" sz="1400" dirty="0" smtClean="0">
                <a:solidFill>
                  <a:srgbClr val="4472C4">
                    <a:lumMod val="50000"/>
                  </a:srgbClr>
                </a:solidFill>
                <a:latin typeface="KometPro-Regular ☞"/>
              </a:rPr>
              <a:t>Ontwikkelingsprojecten gericht op o.a. koolstof arme economie/circulaire economie</a:t>
            </a:r>
          </a:p>
          <a:p>
            <a:pPr marL="285750" indent="-285750">
              <a:buFont typeface="Wingdings" panose="05000000000000000000" pitchFamily="2" charset="2"/>
              <a:buChar char="§"/>
            </a:pPr>
            <a:r>
              <a:rPr lang="nl-NL" sz="1400" dirty="0">
                <a:solidFill>
                  <a:schemeClr val="accent5">
                    <a:lumMod val="50000"/>
                  </a:schemeClr>
                </a:solidFill>
                <a:latin typeface="KometPro-Regular ☞"/>
              </a:rPr>
              <a:t>Innovatie: koploper in de markt. Ontwikkeling moet aansluiten bij </a:t>
            </a:r>
            <a:r>
              <a:rPr lang="nl-NL" sz="1400" dirty="0" smtClean="0">
                <a:solidFill>
                  <a:schemeClr val="accent5">
                    <a:lumMod val="50000"/>
                  </a:schemeClr>
                </a:solidFill>
                <a:latin typeface="KometPro-Regular ☞"/>
              </a:rPr>
              <a:t>beleid EFRO</a:t>
            </a:r>
            <a:endParaRPr lang="nl-NL" sz="1400" dirty="0">
              <a:solidFill>
                <a:schemeClr val="accent5">
                  <a:lumMod val="50000"/>
                </a:schemeClr>
              </a:solidFill>
              <a:latin typeface="KometPro-Regular ☞"/>
            </a:endParaRPr>
          </a:p>
          <a:p>
            <a:pPr marL="285750" indent="-285750">
              <a:buFont typeface="Wingdings" panose="05000000000000000000" pitchFamily="2" charset="2"/>
              <a:buChar char="§"/>
            </a:pPr>
            <a:r>
              <a:rPr lang="nl-NL" sz="1400" dirty="0" smtClean="0">
                <a:solidFill>
                  <a:srgbClr val="4472C4">
                    <a:lumMod val="50000"/>
                  </a:srgbClr>
                </a:solidFill>
                <a:latin typeface="KometPro-Regular ☞"/>
              </a:rPr>
              <a:t>Samenwerking bedrijven en kennisinstellingen in de regio: Gelderland/Overijssel (OP Oost), Utrecht (Kansen voor West) </a:t>
            </a:r>
            <a:endParaRPr lang="nl-NL" sz="1400" dirty="0">
              <a:solidFill>
                <a:srgbClr val="4472C4">
                  <a:lumMod val="50000"/>
                </a:srgbClr>
              </a:solidFill>
              <a:latin typeface="KometPro-Regular ☞"/>
            </a:endParaRPr>
          </a:p>
          <a:p>
            <a:pPr marL="285750" indent="-285750">
              <a:buFont typeface="Wingdings" panose="05000000000000000000" pitchFamily="2" charset="2"/>
              <a:buChar char="§"/>
            </a:pPr>
            <a:r>
              <a:rPr lang="nl-NL" sz="1400" dirty="0">
                <a:solidFill>
                  <a:srgbClr val="4472C4">
                    <a:lumMod val="50000"/>
                  </a:srgbClr>
                </a:solidFill>
                <a:latin typeface="KometPro-Regular ☞"/>
              </a:rPr>
              <a:t>Van idee tot werkend prototype</a:t>
            </a:r>
          </a:p>
          <a:p>
            <a:pPr marL="285750" indent="-285750">
              <a:buFont typeface="Wingdings" panose="05000000000000000000" pitchFamily="2" charset="2"/>
              <a:buChar char="§"/>
            </a:pPr>
            <a:r>
              <a:rPr lang="nl-NL" sz="1400" dirty="0" smtClean="0">
                <a:solidFill>
                  <a:srgbClr val="4472C4">
                    <a:lumMod val="50000"/>
                  </a:srgbClr>
                </a:solidFill>
                <a:latin typeface="KometPro-Regular ☞"/>
              </a:rPr>
              <a:t>Gem. 40</a:t>
            </a:r>
            <a:r>
              <a:rPr lang="nl-NL" sz="1400" dirty="0">
                <a:solidFill>
                  <a:srgbClr val="4472C4">
                    <a:lumMod val="50000"/>
                  </a:srgbClr>
                </a:solidFill>
                <a:latin typeface="KometPro-Regular ☞"/>
              </a:rPr>
              <a:t>% subsidie voor uren eigen medewerkers, </a:t>
            </a:r>
            <a:r>
              <a:rPr lang="nl-NL" sz="1400" dirty="0" smtClean="0">
                <a:solidFill>
                  <a:srgbClr val="4472C4">
                    <a:lumMod val="50000"/>
                  </a:srgbClr>
                </a:solidFill>
                <a:latin typeface="KometPro-Regular ☞"/>
              </a:rPr>
              <a:t>derden, materialen, testen </a:t>
            </a:r>
          </a:p>
          <a:p>
            <a:endParaRPr lang="nl-NL" sz="1400" dirty="0">
              <a:solidFill>
                <a:srgbClr val="4472C4">
                  <a:lumMod val="50000"/>
                </a:srgbClr>
              </a:solidFill>
              <a:latin typeface="KometPro-Regular ☞"/>
            </a:endParaRPr>
          </a:p>
          <a:p>
            <a:r>
              <a:rPr lang="nl-NL" sz="1400" dirty="0" smtClean="0">
                <a:solidFill>
                  <a:srgbClr val="4472C4">
                    <a:lumMod val="50000"/>
                  </a:srgbClr>
                </a:solidFill>
                <a:latin typeface="KometPro-Regular ☞"/>
              </a:rPr>
              <a:t>COVID-19: </a:t>
            </a:r>
            <a:r>
              <a:rPr lang="nl-NL" sz="1400" dirty="0">
                <a:solidFill>
                  <a:srgbClr val="4472C4">
                    <a:lumMod val="50000"/>
                  </a:srgbClr>
                </a:solidFill>
                <a:latin typeface="KometPro-Regular ☞"/>
              </a:rPr>
              <a:t>REACT-EU-programma. Met dit geld stimuleert de EU een groen, digitaal en veerkrachtig herstel van de regionale economie.</a:t>
            </a:r>
          </a:p>
          <a:p>
            <a:pPr marL="285750" indent="-285750">
              <a:buFont typeface="Wingdings" panose="05000000000000000000" pitchFamily="2" charset="2"/>
              <a:buChar char="§"/>
            </a:pPr>
            <a:endParaRPr lang="nl-NL" sz="1400" dirty="0">
              <a:solidFill>
                <a:srgbClr val="4472C4">
                  <a:lumMod val="50000"/>
                </a:srgbClr>
              </a:solidFill>
              <a:latin typeface="KometPro-Regular ☞"/>
            </a:endParaRPr>
          </a:p>
          <a:p>
            <a:r>
              <a:rPr lang="nl-NL" sz="1400" dirty="0" smtClean="0">
                <a:solidFill>
                  <a:srgbClr val="4472C4">
                    <a:lumMod val="50000"/>
                  </a:srgbClr>
                </a:solidFill>
                <a:latin typeface="KometPro-Regular ☞"/>
              </a:rPr>
              <a:t>Nieuwe openstellingen eind 2021 voor programmaperiode 2021-2027</a:t>
            </a:r>
            <a:endParaRPr lang="nl-NL" sz="1400" dirty="0">
              <a:solidFill>
                <a:srgbClr val="4472C4">
                  <a:lumMod val="50000"/>
                </a:srgbClr>
              </a:solidFill>
              <a:latin typeface="KometPro-Regular ☞"/>
            </a:endParaRPr>
          </a:p>
          <a:p>
            <a:endParaRPr lang="nl-NL" sz="1400" dirty="0" smtClean="0">
              <a:solidFill>
                <a:srgbClr val="92D050"/>
              </a:solidFill>
              <a:latin typeface="KometPro-Bold ☞" charset="0"/>
              <a:ea typeface="KometPro-Bold ☞" charset="0"/>
              <a:cs typeface="KometPro-Bold ☞" charset="0"/>
            </a:endParaRPr>
          </a:p>
          <a:p>
            <a:r>
              <a:rPr lang="nl-NL" sz="1400" dirty="0" smtClean="0">
                <a:solidFill>
                  <a:srgbClr val="92D050"/>
                </a:solidFill>
                <a:latin typeface="KometPro-Bold ☞" charset="0"/>
                <a:ea typeface="KometPro-Bold ☞" charset="0"/>
                <a:cs typeface="KometPro-Bold ☞" charset="0"/>
              </a:rPr>
              <a:t>Website Oost: </a:t>
            </a:r>
            <a:r>
              <a:rPr lang="nl-NL" sz="1200" dirty="0">
                <a:solidFill>
                  <a:schemeClr val="accent5">
                    <a:lumMod val="50000"/>
                  </a:schemeClr>
                </a:solidFill>
                <a:latin typeface="KometPro-Regular ☞"/>
              </a:rPr>
              <a:t>https://www.op-oost.eu</a:t>
            </a:r>
          </a:p>
          <a:p>
            <a:r>
              <a:rPr lang="nl-NL" sz="1400" dirty="0" smtClean="0">
                <a:solidFill>
                  <a:srgbClr val="92D050"/>
                </a:solidFill>
                <a:latin typeface="KometPro-Bold ☞" charset="0"/>
              </a:rPr>
              <a:t>Website </a:t>
            </a:r>
            <a:r>
              <a:rPr lang="nl-NL" sz="1400" dirty="0">
                <a:solidFill>
                  <a:srgbClr val="92D050"/>
                </a:solidFill>
                <a:latin typeface="KometPro-Bold ☞" charset="0"/>
              </a:rPr>
              <a:t>West: </a:t>
            </a:r>
            <a:r>
              <a:rPr lang="nl-NL" sz="1200" dirty="0">
                <a:solidFill>
                  <a:schemeClr val="accent5">
                    <a:lumMod val="50000"/>
                  </a:schemeClr>
                </a:solidFill>
                <a:latin typeface="KometPro-Regular ☞"/>
              </a:rPr>
              <a:t>https://www.kansenvoorwest2.nl</a:t>
            </a:r>
          </a:p>
          <a:p>
            <a:pPr marL="285750" indent="-285750">
              <a:buFont typeface="Arial" panose="020B0604020202020204" pitchFamily="34" charset="0"/>
              <a:buChar char="•"/>
            </a:pPr>
            <a:endParaRPr lang="nl-NL" sz="1200" dirty="0">
              <a:solidFill>
                <a:schemeClr val="accent5">
                  <a:lumMod val="50000"/>
                </a:schemeClr>
              </a:solidFill>
              <a:latin typeface="KometPro-Regular ☞"/>
            </a:endParaRPr>
          </a:p>
          <a:p>
            <a:endParaRPr lang="nl-NL" sz="1600" dirty="0">
              <a:solidFill>
                <a:srgbClr val="92D050"/>
              </a:solidFill>
              <a:latin typeface="KometPro-Bold ☞" charset="0"/>
              <a:ea typeface="KometPro-Bold ☞" charset="0"/>
              <a:cs typeface="KometPro-Bold ☞" charset="0"/>
            </a:endParaRPr>
          </a:p>
        </p:txBody>
      </p:sp>
    </p:spTree>
    <p:extLst>
      <p:ext uri="{BB962C8B-B14F-4D97-AF65-F5344CB8AC3E}">
        <p14:creationId xmlns:p14="http://schemas.microsoft.com/office/powerpoint/2010/main" val="1260356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5392" y="299803"/>
            <a:ext cx="1742188" cy="479302"/>
          </a:xfrm>
          <a:prstGeom prst="rect">
            <a:avLst/>
          </a:prstGeom>
        </p:spPr>
      </p:pic>
      <p:sp>
        <p:nvSpPr>
          <p:cNvPr id="5" name="TextBox 4"/>
          <p:cNvSpPr txBox="1"/>
          <p:nvPr/>
        </p:nvSpPr>
        <p:spPr>
          <a:xfrm>
            <a:off x="453724" y="300242"/>
            <a:ext cx="8046523" cy="3662541"/>
          </a:xfrm>
          <a:prstGeom prst="rect">
            <a:avLst/>
          </a:prstGeom>
          <a:noFill/>
        </p:spPr>
        <p:txBody>
          <a:bodyPr wrap="square" rtlCol="0">
            <a:spAutoFit/>
          </a:bodyPr>
          <a:lstStyle/>
          <a:p>
            <a:endParaRPr lang="nl-NL" sz="1800" dirty="0" smtClean="0">
              <a:solidFill>
                <a:srgbClr val="92D050"/>
              </a:solidFill>
              <a:latin typeface="KometPro-Bold ☞" charset="0"/>
              <a:ea typeface="KometPro-Bold ☞" charset="0"/>
              <a:cs typeface="KometPro-Bold ☞" charset="0"/>
            </a:endParaRPr>
          </a:p>
          <a:p>
            <a:r>
              <a:rPr lang="nl-NL" sz="1800" dirty="0" smtClean="0">
                <a:solidFill>
                  <a:srgbClr val="92D050"/>
                </a:solidFill>
                <a:latin typeface="KometPro-Bold ☞" charset="0"/>
                <a:ea typeface="KometPro-Bold ☞" charset="0"/>
                <a:cs typeface="KometPro-Bold ☞" charset="0"/>
              </a:rPr>
              <a:t>R&amp;D</a:t>
            </a:r>
            <a:endParaRPr lang="nl-NL" sz="1800" dirty="0">
              <a:solidFill>
                <a:srgbClr val="92D050"/>
              </a:solidFill>
              <a:latin typeface="KometPro-Bold ☞" charset="0"/>
              <a:ea typeface="KometPro-Bold ☞" charset="0"/>
              <a:cs typeface="KometPro-Bold ☞" charset="0"/>
            </a:endParaRPr>
          </a:p>
          <a:p>
            <a:endParaRPr lang="en-US" sz="1400" dirty="0">
              <a:solidFill>
                <a:prstClr val="black"/>
              </a:solidFill>
              <a:latin typeface="KometPro-Regular ☞" charset="0"/>
              <a:ea typeface="KometPro-Regular ☞" charset="0"/>
              <a:cs typeface="KometPro-Regular ☞" charset="0"/>
            </a:endParaRPr>
          </a:p>
          <a:p>
            <a:r>
              <a:rPr lang="nl-NL" sz="1400" dirty="0" smtClean="0">
                <a:solidFill>
                  <a:srgbClr val="92D050"/>
                </a:solidFill>
                <a:latin typeface="KometPro-Bold ☞" charset="0"/>
                <a:ea typeface="KometPro-Bold ☞" charset="0"/>
                <a:cs typeface="KometPro-Bold ☞" charset="0"/>
              </a:rPr>
              <a:t>Eurostars-3</a:t>
            </a:r>
          </a:p>
          <a:p>
            <a:pPr marL="285750" indent="-285750">
              <a:buFont typeface="Wingdings" panose="05000000000000000000" pitchFamily="2" charset="2"/>
              <a:buChar char="§"/>
            </a:pPr>
            <a:r>
              <a:rPr lang="nl-NL" sz="1400" dirty="0" smtClean="0">
                <a:solidFill>
                  <a:schemeClr val="accent5">
                    <a:lumMod val="50000"/>
                  </a:schemeClr>
                </a:solidFill>
                <a:latin typeface="KometPro-Regular ☞"/>
              </a:rPr>
              <a:t>Internationale </a:t>
            </a:r>
            <a:r>
              <a:rPr lang="nl-NL" sz="1400" dirty="0">
                <a:solidFill>
                  <a:schemeClr val="accent5">
                    <a:lumMod val="50000"/>
                  </a:schemeClr>
                </a:solidFill>
                <a:latin typeface="KometPro-Regular ☞"/>
              </a:rPr>
              <a:t>samenwerking op het gebied van hightech onderzoek en ontwikkeling. </a:t>
            </a:r>
          </a:p>
          <a:p>
            <a:pPr marL="285750" indent="-285750">
              <a:buFont typeface="Wingdings" panose="05000000000000000000" pitchFamily="2" charset="2"/>
              <a:buChar char="§"/>
            </a:pPr>
            <a:r>
              <a:rPr lang="nl-NL" sz="1400" dirty="0" smtClean="0">
                <a:solidFill>
                  <a:schemeClr val="accent5">
                    <a:lumMod val="50000"/>
                  </a:schemeClr>
                </a:solidFill>
                <a:latin typeface="KometPro-Regular ☞"/>
              </a:rPr>
              <a:t>Innovatie</a:t>
            </a:r>
            <a:r>
              <a:rPr lang="nl-NL" sz="1400" dirty="0">
                <a:solidFill>
                  <a:schemeClr val="accent5">
                    <a:lumMod val="50000"/>
                  </a:schemeClr>
                </a:solidFill>
                <a:latin typeface="KometPro-Regular ☞"/>
              </a:rPr>
              <a:t>: koploper in de markt. </a:t>
            </a:r>
            <a:endParaRPr lang="nl-NL" sz="1400" dirty="0" smtClean="0">
              <a:solidFill>
                <a:schemeClr val="accent5">
                  <a:lumMod val="50000"/>
                </a:schemeClr>
              </a:solidFill>
              <a:latin typeface="KometPro-Regular ☞"/>
            </a:endParaRPr>
          </a:p>
          <a:p>
            <a:pPr marL="285750" indent="-285750">
              <a:buFont typeface="Wingdings" panose="05000000000000000000" pitchFamily="2" charset="2"/>
              <a:buChar char="§"/>
            </a:pPr>
            <a:r>
              <a:rPr lang="nl-NL" sz="1400" dirty="0" smtClean="0">
                <a:solidFill>
                  <a:srgbClr val="4472C4">
                    <a:lumMod val="50000"/>
                  </a:srgbClr>
                </a:solidFill>
                <a:latin typeface="KometPro-Regular ☞"/>
              </a:rPr>
              <a:t>Samenwerking </a:t>
            </a:r>
          </a:p>
          <a:p>
            <a:pPr marL="285750" indent="-285750">
              <a:buFont typeface="Wingdings" panose="05000000000000000000" pitchFamily="2" charset="2"/>
              <a:buChar char="§"/>
            </a:pPr>
            <a:r>
              <a:rPr lang="nl-NL" sz="1400" dirty="0" smtClean="0">
                <a:solidFill>
                  <a:srgbClr val="4472C4">
                    <a:lumMod val="50000"/>
                  </a:srgbClr>
                </a:solidFill>
                <a:latin typeface="KometPro-Regular ☞"/>
              </a:rPr>
              <a:t>Van </a:t>
            </a:r>
            <a:r>
              <a:rPr lang="nl-NL" sz="1400" dirty="0">
                <a:solidFill>
                  <a:srgbClr val="4472C4">
                    <a:lumMod val="50000"/>
                  </a:srgbClr>
                </a:solidFill>
                <a:latin typeface="KometPro-Regular ☞"/>
              </a:rPr>
              <a:t>idee tot werkend prototype</a:t>
            </a:r>
          </a:p>
          <a:p>
            <a:pPr marL="285750" indent="-285750">
              <a:buFont typeface="Wingdings" panose="05000000000000000000" pitchFamily="2" charset="2"/>
              <a:buChar char="§"/>
            </a:pPr>
            <a:r>
              <a:rPr lang="nl-NL" sz="1400" dirty="0" smtClean="0">
                <a:solidFill>
                  <a:srgbClr val="4472C4">
                    <a:lumMod val="50000"/>
                  </a:srgbClr>
                </a:solidFill>
                <a:latin typeface="KometPro-Regular ☞"/>
              </a:rPr>
              <a:t>Gem. 35-45% </a:t>
            </a:r>
            <a:r>
              <a:rPr lang="nl-NL" sz="1400" dirty="0">
                <a:solidFill>
                  <a:srgbClr val="4472C4">
                    <a:lumMod val="50000"/>
                  </a:srgbClr>
                </a:solidFill>
                <a:latin typeface="KometPro-Regular ☞"/>
              </a:rPr>
              <a:t>subsidie voor uren eigen medewerkers, </a:t>
            </a:r>
            <a:r>
              <a:rPr lang="nl-NL" sz="1400" dirty="0" smtClean="0">
                <a:solidFill>
                  <a:srgbClr val="4472C4">
                    <a:lumMod val="50000"/>
                  </a:srgbClr>
                </a:solidFill>
                <a:latin typeface="KometPro-Regular ☞"/>
              </a:rPr>
              <a:t>derden, materialen, testen </a:t>
            </a:r>
          </a:p>
          <a:p>
            <a:endParaRPr lang="nl-NL" sz="1400" dirty="0">
              <a:solidFill>
                <a:srgbClr val="4472C4">
                  <a:lumMod val="50000"/>
                </a:srgbClr>
              </a:solidFill>
              <a:latin typeface="KometPro-Regular ☞"/>
            </a:endParaRPr>
          </a:p>
          <a:p>
            <a:pPr marL="285750" indent="-285750">
              <a:buFont typeface="Wingdings" panose="05000000000000000000" pitchFamily="2" charset="2"/>
              <a:buChar char="§"/>
            </a:pPr>
            <a:endParaRPr lang="nl-NL" sz="1400" dirty="0">
              <a:solidFill>
                <a:srgbClr val="4472C4">
                  <a:lumMod val="50000"/>
                </a:srgbClr>
              </a:solidFill>
              <a:latin typeface="KometPro-Regular ☞"/>
            </a:endParaRPr>
          </a:p>
          <a:p>
            <a:r>
              <a:rPr lang="nl-NL" sz="1400" dirty="0" smtClean="0">
                <a:solidFill>
                  <a:srgbClr val="4472C4">
                    <a:lumMod val="50000"/>
                  </a:srgbClr>
                </a:solidFill>
                <a:latin typeface="KometPro-Regular ☞"/>
              </a:rPr>
              <a:t>Nieuwe openstellingen eind 2021 voor programmaperiode 2021-2027</a:t>
            </a:r>
            <a:endParaRPr lang="nl-NL" sz="1400" dirty="0">
              <a:solidFill>
                <a:srgbClr val="4472C4">
                  <a:lumMod val="50000"/>
                </a:srgbClr>
              </a:solidFill>
              <a:latin typeface="KometPro-Regular ☞"/>
            </a:endParaRPr>
          </a:p>
          <a:p>
            <a:endParaRPr lang="nl-NL" sz="1400" dirty="0" smtClean="0">
              <a:solidFill>
                <a:srgbClr val="92D050"/>
              </a:solidFill>
              <a:latin typeface="KometPro-Bold ☞" charset="0"/>
              <a:ea typeface="KometPro-Bold ☞" charset="0"/>
              <a:cs typeface="KometPro-Bold ☞" charset="0"/>
            </a:endParaRPr>
          </a:p>
          <a:p>
            <a:r>
              <a:rPr lang="nl-NL" sz="1400" dirty="0" smtClean="0">
                <a:solidFill>
                  <a:srgbClr val="92D050"/>
                </a:solidFill>
                <a:latin typeface="KometPro-Bold ☞" charset="0"/>
                <a:ea typeface="KometPro-Bold ☞" charset="0"/>
                <a:cs typeface="KometPro-Bold ☞" charset="0"/>
              </a:rPr>
              <a:t>Website: </a:t>
            </a:r>
            <a:r>
              <a:rPr lang="nl-NL" sz="1200" dirty="0">
                <a:solidFill>
                  <a:schemeClr val="accent5">
                    <a:lumMod val="50000"/>
                  </a:schemeClr>
                </a:solidFill>
                <a:latin typeface="KometPro-Regular ☞"/>
              </a:rPr>
              <a:t>https://www.rvo.nl/subsidie-en-financieringswijzer/eurostars</a:t>
            </a:r>
          </a:p>
          <a:p>
            <a:pPr marL="285750" indent="-285750">
              <a:buFont typeface="Arial" panose="020B0604020202020204" pitchFamily="34" charset="0"/>
              <a:buChar char="•"/>
            </a:pPr>
            <a:endParaRPr lang="nl-NL" sz="1200" dirty="0">
              <a:solidFill>
                <a:schemeClr val="accent5">
                  <a:lumMod val="50000"/>
                </a:schemeClr>
              </a:solidFill>
              <a:latin typeface="KometPro-Regular ☞"/>
            </a:endParaRPr>
          </a:p>
          <a:p>
            <a:endParaRPr lang="nl-NL" sz="1600" dirty="0">
              <a:solidFill>
                <a:srgbClr val="92D050"/>
              </a:solidFill>
              <a:latin typeface="KometPro-Bold ☞" charset="0"/>
              <a:ea typeface="KometPro-Bold ☞" charset="0"/>
              <a:cs typeface="KometPro-Bold ☞" charset="0"/>
            </a:endParaRPr>
          </a:p>
        </p:txBody>
      </p:sp>
    </p:spTree>
    <p:extLst>
      <p:ext uri="{BB962C8B-B14F-4D97-AF65-F5344CB8AC3E}">
        <p14:creationId xmlns:p14="http://schemas.microsoft.com/office/powerpoint/2010/main" val="2097548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5392" y="299803"/>
            <a:ext cx="1742188" cy="479302"/>
          </a:xfrm>
          <a:prstGeom prst="rect">
            <a:avLst/>
          </a:prstGeom>
        </p:spPr>
      </p:pic>
      <p:sp>
        <p:nvSpPr>
          <p:cNvPr id="5" name="TextBox 4"/>
          <p:cNvSpPr txBox="1"/>
          <p:nvPr/>
        </p:nvSpPr>
        <p:spPr>
          <a:xfrm>
            <a:off x="548738" y="300242"/>
            <a:ext cx="8046523" cy="3662541"/>
          </a:xfrm>
          <a:prstGeom prst="rect">
            <a:avLst/>
          </a:prstGeom>
          <a:noFill/>
        </p:spPr>
        <p:txBody>
          <a:bodyPr wrap="square" rtlCol="0">
            <a:spAutoFit/>
          </a:bodyPr>
          <a:lstStyle/>
          <a:p>
            <a:endParaRPr lang="nl-NL" sz="1800" dirty="0" smtClean="0">
              <a:solidFill>
                <a:srgbClr val="92D050"/>
              </a:solidFill>
              <a:latin typeface="KometPro-Bold ☞" charset="0"/>
              <a:ea typeface="KometPro-Bold ☞" charset="0"/>
              <a:cs typeface="KometPro-Bold ☞" charset="0"/>
            </a:endParaRPr>
          </a:p>
          <a:p>
            <a:r>
              <a:rPr lang="en-US" sz="1600" dirty="0" smtClean="0">
                <a:solidFill>
                  <a:srgbClr val="92D050"/>
                </a:solidFill>
                <a:latin typeface="KometPro-Bold ☞" charset="0"/>
                <a:ea typeface="KometPro-Bold ☞" charset="0"/>
                <a:cs typeface="KometPro-Bold ☞" charset="0"/>
              </a:rPr>
              <a:t>D. </a:t>
            </a:r>
            <a:r>
              <a:rPr lang="en-US" sz="1600" dirty="0" err="1" smtClean="0">
                <a:solidFill>
                  <a:srgbClr val="92D050"/>
                </a:solidFill>
                <a:latin typeface="KometPro-Bold ☞" charset="0"/>
                <a:ea typeface="KometPro-Bold ☞" charset="0"/>
                <a:cs typeface="KometPro-Bold ☞" charset="0"/>
              </a:rPr>
              <a:t>Demonstraties</a:t>
            </a:r>
            <a:endParaRPr lang="en-US" sz="1600" dirty="0">
              <a:solidFill>
                <a:srgbClr val="92D050"/>
              </a:solidFill>
              <a:latin typeface="KometPro-Bold ☞" charset="0"/>
              <a:ea typeface="KometPro-Bold ☞" charset="0"/>
              <a:cs typeface="KometPro-Bold ☞" charset="0"/>
            </a:endParaRPr>
          </a:p>
          <a:p>
            <a:endParaRPr lang="en-US" sz="1400" dirty="0">
              <a:solidFill>
                <a:prstClr val="black"/>
              </a:solidFill>
              <a:latin typeface="KometPro-Regular ☞" charset="0"/>
              <a:ea typeface="KometPro-Regular ☞" charset="0"/>
              <a:cs typeface="KometPro-Regular ☞" charset="0"/>
            </a:endParaRPr>
          </a:p>
          <a:p>
            <a:r>
              <a:rPr lang="nl-NL" sz="1400" dirty="0">
                <a:solidFill>
                  <a:srgbClr val="92D050"/>
                </a:solidFill>
                <a:latin typeface="KometPro-Bold ☞" charset="0"/>
                <a:ea typeface="KometPro-Bold ☞" charset="0"/>
                <a:cs typeface="KometPro-Bold ☞" charset="0"/>
              </a:rPr>
              <a:t>Demonstratie Energie- en Klimaatinnovatie (DEI+)</a:t>
            </a:r>
          </a:p>
          <a:p>
            <a:r>
              <a:rPr lang="nl-NL" sz="1400" dirty="0" smtClean="0">
                <a:solidFill>
                  <a:srgbClr val="4472C4">
                    <a:lumMod val="50000"/>
                  </a:srgbClr>
                </a:solidFill>
                <a:latin typeface="KometPro-Regular ☞"/>
              </a:rPr>
              <a:t>Subsidie voor pilot en demonstratieprojecten en </a:t>
            </a:r>
            <a:r>
              <a:rPr lang="nl-NL" sz="1400" dirty="0">
                <a:solidFill>
                  <a:srgbClr val="4472C4">
                    <a:lumMod val="50000"/>
                  </a:srgbClr>
                </a:solidFill>
                <a:latin typeface="KometPro-Regular ☞"/>
              </a:rPr>
              <a:t>heeft in 2021 o.a. de volgende de thema’s:</a:t>
            </a:r>
          </a:p>
          <a:p>
            <a:pPr marL="285750" indent="-285750">
              <a:buFont typeface="Wingdings" panose="05000000000000000000" pitchFamily="2" charset="2"/>
              <a:buChar char="§"/>
            </a:pPr>
            <a:r>
              <a:rPr lang="nl-NL" sz="1400" dirty="0">
                <a:solidFill>
                  <a:srgbClr val="4472C4">
                    <a:lumMod val="50000"/>
                  </a:srgbClr>
                </a:solidFill>
                <a:latin typeface="KometPro-Regular ☞"/>
              </a:rPr>
              <a:t>Circulaire Economie: recycling en hergebruik van afval, reparatie en het gebruik van </a:t>
            </a:r>
            <a:r>
              <a:rPr lang="nl-NL" sz="1400" dirty="0" err="1">
                <a:solidFill>
                  <a:srgbClr val="4472C4">
                    <a:lumMod val="50000"/>
                  </a:srgbClr>
                </a:solidFill>
                <a:latin typeface="KometPro-Regular ☞"/>
              </a:rPr>
              <a:t>biobased</a:t>
            </a:r>
            <a:r>
              <a:rPr lang="nl-NL" sz="1400" dirty="0">
                <a:solidFill>
                  <a:srgbClr val="4472C4">
                    <a:lumMod val="50000"/>
                  </a:srgbClr>
                </a:solidFill>
                <a:latin typeface="KometPro-Regular ☞"/>
              </a:rPr>
              <a:t> grondstoffen, waarbij sprake is van CO₂-</a:t>
            </a:r>
            <a:r>
              <a:rPr lang="nl-NL" sz="1400" dirty="0" smtClean="0">
                <a:solidFill>
                  <a:srgbClr val="4472C4">
                    <a:lumMod val="50000"/>
                  </a:srgbClr>
                </a:solidFill>
                <a:latin typeface="KometPro-Regular ☞"/>
              </a:rPr>
              <a:t>reductie</a:t>
            </a:r>
            <a:endParaRPr lang="nl-NL" sz="1400" dirty="0">
              <a:solidFill>
                <a:srgbClr val="4472C4">
                  <a:lumMod val="50000"/>
                </a:srgbClr>
              </a:solidFill>
              <a:latin typeface="KometPro-Regular ☞"/>
            </a:endParaRPr>
          </a:p>
          <a:p>
            <a:pPr marL="285750" indent="-285750">
              <a:buFont typeface="Wingdings" panose="05000000000000000000" pitchFamily="2" charset="2"/>
              <a:buChar char="§"/>
            </a:pPr>
            <a:r>
              <a:rPr lang="nl-NL" sz="1400" dirty="0">
                <a:solidFill>
                  <a:srgbClr val="4472C4">
                    <a:lumMod val="50000"/>
                  </a:srgbClr>
                </a:solidFill>
                <a:latin typeface="KometPro-Regular ☞"/>
              </a:rPr>
              <a:t>Energie-efficiëntie: onderneming die subsidie aanvraagt gaat de investering minder energie verbruiken binnen (het productieproces van) zijn </a:t>
            </a:r>
            <a:r>
              <a:rPr lang="nl-NL" sz="1400" dirty="0" smtClean="0">
                <a:solidFill>
                  <a:srgbClr val="4472C4">
                    <a:lumMod val="50000"/>
                  </a:srgbClr>
                </a:solidFill>
                <a:latin typeface="KometPro-Regular ☞"/>
              </a:rPr>
              <a:t>onderneming</a:t>
            </a:r>
          </a:p>
          <a:p>
            <a:pPr marL="285750" indent="-285750">
              <a:buFont typeface="Wingdings" panose="05000000000000000000" pitchFamily="2" charset="2"/>
              <a:buChar char="§"/>
            </a:pPr>
            <a:r>
              <a:rPr lang="nl-NL" sz="1400" dirty="0" smtClean="0">
                <a:solidFill>
                  <a:srgbClr val="4472C4">
                    <a:lumMod val="50000"/>
                  </a:srgbClr>
                </a:solidFill>
                <a:latin typeface="KometPro-Regular ☞"/>
              </a:rPr>
              <a:t>Subsidie op investeringen en demokosten</a:t>
            </a:r>
            <a:endParaRPr lang="nl-NL" sz="1400" dirty="0">
              <a:solidFill>
                <a:srgbClr val="4472C4">
                  <a:lumMod val="50000"/>
                </a:srgbClr>
              </a:solidFill>
              <a:latin typeface="KometPro-Regular ☞"/>
            </a:endParaRPr>
          </a:p>
          <a:p>
            <a:endParaRPr lang="nl-NL" sz="1400" dirty="0">
              <a:solidFill>
                <a:srgbClr val="4472C4">
                  <a:lumMod val="50000"/>
                </a:srgbClr>
              </a:solidFill>
              <a:latin typeface="KometPro-Regular ☞"/>
            </a:endParaRPr>
          </a:p>
          <a:p>
            <a:r>
              <a:rPr lang="nl-NL" sz="1400" dirty="0">
                <a:solidFill>
                  <a:srgbClr val="92D050"/>
                </a:solidFill>
                <a:latin typeface="KometPro-Bold ☞" charset="0"/>
                <a:ea typeface="KometPro-Bold ☞" charset="0"/>
                <a:cs typeface="KometPro-Bold ☞" charset="0"/>
              </a:rPr>
              <a:t>Aanvragen:</a:t>
            </a:r>
            <a:r>
              <a:rPr lang="nl-NL" sz="1400" dirty="0" smtClean="0">
                <a:solidFill>
                  <a:srgbClr val="4472C4">
                    <a:lumMod val="50000"/>
                  </a:srgbClr>
                </a:solidFill>
                <a:latin typeface="KometPro-Regular ☞"/>
              </a:rPr>
              <a:t> budget </a:t>
            </a:r>
            <a:r>
              <a:rPr lang="nl-NL" sz="1400" dirty="0">
                <a:solidFill>
                  <a:srgbClr val="4472C4">
                    <a:lumMod val="50000"/>
                  </a:srgbClr>
                </a:solidFill>
                <a:latin typeface="KometPro-Regular ☞"/>
              </a:rPr>
              <a:t>momenteel </a:t>
            </a:r>
            <a:r>
              <a:rPr lang="nl-NL" sz="1400" dirty="0" smtClean="0">
                <a:solidFill>
                  <a:srgbClr val="4472C4">
                    <a:lumMod val="50000"/>
                  </a:srgbClr>
                </a:solidFill>
                <a:latin typeface="KometPro-Regular ☞"/>
              </a:rPr>
              <a:t>overtekend </a:t>
            </a:r>
            <a:endParaRPr lang="nl-NL" sz="1400" dirty="0">
              <a:solidFill>
                <a:srgbClr val="4472C4">
                  <a:lumMod val="50000"/>
                </a:srgbClr>
              </a:solidFill>
              <a:latin typeface="KometPro-Regular ☞"/>
            </a:endParaRPr>
          </a:p>
          <a:p>
            <a:endParaRPr lang="nl-NL" sz="1400" dirty="0" smtClean="0">
              <a:solidFill>
                <a:srgbClr val="92D050"/>
              </a:solidFill>
              <a:latin typeface="KometPro-Bold ☞" charset="0"/>
              <a:ea typeface="KometPro-Bold ☞" charset="0"/>
              <a:cs typeface="KometPro-Bold ☞" charset="0"/>
            </a:endParaRPr>
          </a:p>
          <a:p>
            <a:r>
              <a:rPr lang="nl-NL" sz="1400" dirty="0" smtClean="0">
                <a:solidFill>
                  <a:srgbClr val="92D050"/>
                </a:solidFill>
                <a:latin typeface="KometPro-Bold ☞" charset="0"/>
                <a:ea typeface="KometPro-Bold ☞" charset="0"/>
                <a:cs typeface="KometPro-Bold ☞" charset="0"/>
              </a:rPr>
              <a:t>Website: </a:t>
            </a:r>
            <a:r>
              <a:rPr lang="nl-NL" sz="1200" dirty="0">
                <a:solidFill>
                  <a:schemeClr val="accent5">
                    <a:lumMod val="50000"/>
                  </a:schemeClr>
                </a:solidFill>
                <a:latin typeface="KometPro-Regular ☞"/>
              </a:rPr>
              <a:t>https://www.rvo.nl/subsidie-en-financieringswijzer/demonstratie-energie-en-klimaatinnovatie-dei</a:t>
            </a:r>
          </a:p>
          <a:p>
            <a:r>
              <a:rPr lang="nl-NL" sz="1400" dirty="0">
                <a:solidFill>
                  <a:srgbClr val="92D050"/>
                </a:solidFill>
                <a:latin typeface="KometPro-Bold ☞" charset="0"/>
                <a:ea typeface="KometPro-Bold ☞" charset="0"/>
                <a:cs typeface="KometPro-Bold ☞" charset="0"/>
              </a:rPr>
              <a:t>Voorbeelden: </a:t>
            </a:r>
            <a:r>
              <a:rPr lang="nl-NL" sz="1200" dirty="0">
                <a:solidFill>
                  <a:schemeClr val="accent5">
                    <a:lumMod val="50000"/>
                  </a:schemeClr>
                </a:solidFill>
                <a:latin typeface="KometPro-Regular ☞"/>
              </a:rPr>
              <a:t>https://ez.maps.arcgis.com/apps/Viewer/index.html?appid=00b966e25c3d4722b5ab12f504b5c027</a:t>
            </a:r>
          </a:p>
          <a:p>
            <a:endParaRPr lang="nl-NL" sz="1600" dirty="0">
              <a:solidFill>
                <a:srgbClr val="92D050"/>
              </a:solidFill>
              <a:latin typeface="KometPro-Bold ☞" charset="0"/>
              <a:ea typeface="KometPro-Bold ☞" charset="0"/>
              <a:cs typeface="KometPro-Bold ☞" charset="0"/>
            </a:endParaRPr>
          </a:p>
        </p:txBody>
      </p:sp>
    </p:spTree>
    <p:extLst>
      <p:ext uri="{BB962C8B-B14F-4D97-AF65-F5344CB8AC3E}">
        <p14:creationId xmlns:p14="http://schemas.microsoft.com/office/powerpoint/2010/main" val="1669148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9144000" cy="5143500"/>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392" y="299803"/>
            <a:ext cx="1742188" cy="479302"/>
          </a:xfrm>
          <a:prstGeom prst="rect">
            <a:avLst/>
          </a:prstGeom>
        </p:spPr>
      </p:pic>
      <p:sp>
        <p:nvSpPr>
          <p:cNvPr id="5" name="TextBox 4"/>
          <p:cNvSpPr txBox="1"/>
          <p:nvPr/>
        </p:nvSpPr>
        <p:spPr>
          <a:xfrm>
            <a:off x="778394" y="925808"/>
            <a:ext cx="5482951" cy="2400657"/>
          </a:xfrm>
          <a:prstGeom prst="rect">
            <a:avLst/>
          </a:prstGeom>
          <a:noFill/>
        </p:spPr>
        <p:txBody>
          <a:bodyPr wrap="square" rtlCol="0">
            <a:spAutoFit/>
          </a:bodyPr>
          <a:lstStyle/>
          <a:p>
            <a:r>
              <a:rPr lang="nl-NL" sz="1600" dirty="0" smtClean="0">
                <a:solidFill>
                  <a:srgbClr val="92D050"/>
                </a:solidFill>
                <a:latin typeface="KometPro-Bold ☞" charset="0"/>
                <a:ea typeface="KometPro-Bold ☞" charset="0"/>
                <a:cs typeface="KometPro-Bold ☞" charset="0"/>
              </a:rPr>
              <a:t>Praktijkvoorbeeld</a:t>
            </a:r>
            <a:endParaRPr lang="en-US" sz="1200" dirty="0" smtClean="0">
              <a:solidFill>
                <a:prstClr val="black"/>
              </a:solidFill>
              <a:latin typeface="KometPro-Regular ☞" charset="0"/>
              <a:ea typeface="KometPro-Regular ☞" charset="0"/>
              <a:cs typeface="KometPro-Regular ☞" charset="0"/>
            </a:endParaRPr>
          </a:p>
          <a:p>
            <a:endParaRPr lang="en-US" sz="1200" dirty="0" smtClean="0">
              <a:solidFill>
                <a:schemeClr val="accent5">
                  <a:lumMod val="50000"/>
                </a:schemeClr>
              </a:solidFill>
              <a:latin typeface="KometPro-Regular ☞"/>
            </a:endParaRPr>
          </a:p>
          <a:p>
            <a:r>
              <a:rPr lang="en-US" sz="1200" dirty="0" err="1" smtClean="0">
                <a:solidFill>
                  <a:schemeClr val="accent5">
                    <a:lumMod val="50000"/>
                  </a:schemeClr>
                </a:solidFill>
                <a:latin typeface="KometPro-Regular ☞"/>
              </a:rPr>
              <a:t>Sandwichpanelen</a:t>
            </a:r>
            <a:r>
              <a:rPr lang="en-US" sz="1200" dirty="0" smtClean="0">
                <a:solidFill>
                  <a:schemeClr val="accent5">
                    <a:lumMod val="50000"/>
                  </a:schemeClr>
                </a:solidFill>
                <a:latin typeface="KometPro-Regular ☞"/>
              </a:rPr>
              <a:t> </a:t>
            </a:r>
            <a:r>
              <a:rPr lang="nl-NL" sz="1200" dirty="0">
                <a:solidFill>
                  <a:schemeClr val="accent5">
                    <a:lumMod val="50000"/>
                  </a:schemeClr>
                </a:solidFill>
                <a:latin typeface="KometPro-Regular ☞"/>
              </a:rPr>
              <a:t>met een circulaire isolatiekern </a:t>
            </a:r>
            <a:r>
              <a:rPr lang="nl-NL" sz="1200" dirty="0" smtClean="0">
                <a:solidFill>
                  <a:schemeClr val="accent5">
                    <a:lumMod val="50000"/>
                  </a:schemeClr>
                </a:solidFill>
                <a:latin typeface="KometPro-Regular ☞"/>
              </a:rPr>
              <a:t>via een </a:t>
            </a:r>
            <a:r>
              <a:rPr lang="nl-NL" sz="1200" dirty="0">
                <a:solidFill>
                  <a:schemeClr val="accent5">
                    <a:lumMod val="50000"/>
                  </a:schemeClr>
                </a:solidFill>
                <a:latin typeface="KometPro-Regular ☞"/>
              </a:rPr>
              <a:t>gepatenteerd procedé om </a:t>
            </a:r>
            <a:r>
              <a:rPr lang="nl-NL" sz="1200" dirty="0" err="1">
                <a:solidFill>
                  <a:schemeClr val="accent5">
                    <a:lumMod val="50000"/>
                  </a:schemeClr>
                </a:solidFill>
                <a:latin typeface="KometPro-Regular ☞"/>
              </a:rPr>
              <a:t>pir</a:t>
            </a:r>
            <a:r>
              <a:rPr lang="nl-NL" sz="1200" dirty="0">
                <a:solidFill>
                  <a:schemeClr val="accent5">
                    <a:lumMod val="50000"/>
                  </a:schemeClr>
                </a:solidFill>
                <a:latin typeface="KometPro-Regular ☞"/>
              </a:rPr>
              <a:t> en pur opnieuw te gebruiken</a:t>
            </a:r>
            <a:endParaRPr lang="en-US" sz="1200" dirty="0">
              <a:solidFill>
                <a:prstClr val="black"/>
              </a:solidFill>
              <a:latin typeface="KometPro-Regular ☞" charset="0"/>
              <a:ea typeface="KometPro-Regular ☞" charset="0"/>
              <a:cs typeface="KometPro-Regular ☞" charset="0"/>
            </a:endParaRPr>
          </a:p>
          <a:p>
            <a:endParaRPr lang="en-US" sz="1200" dirty="0" smtClean="0">
              <a:solidFill>
                <a:schemeClr val="accent5">
                  <a:lumMod val="50000"/>
                </a:schemeClr>
              </a:solidFill>
              <a:latin typeface="KometPro-Regular ☞"/>
            </a:endParaRPr>
          </a:p>
          <a:p>
            <a:endParaRPr lang="en-US" sz="1200" dirty="0" smtClean="0">
              <a:solidFill>
                <a:schemeClr val="accent5">
                  <a:lumMod val="50000"/>
                </a:schemeClr>
              </a:solidFill>
              <a:latin typeface="KometPro-Regular ☞"/>
            </a:endParaRPr>
          </a:p>
          <a:p>
            <a:endParaRPr lang="en-US" sz="1200" dirty="0">
              <a:solidFill>
                <a:schemeClr val="accent5">
                  <a:lumMod val="50000"/>
                </a:schemeClr>
              </a:solidFill>
              <a:latin typeface="KometPro-Regular ☞"/>
            </a:endParaRPr>
          </a:p>
          <a:p>
            <a:r>
              <a:rPr lang="en-US" sz="1200" dirty="0" smtClean="0">
                <a:solidFill>
                  <a:schemeClr val="accent5">
                    <a:lumMod val="50000"/>
                  </a:schemeClr>
                </a:solidFill>
                <a:latin typeface="KometPro-Regular ☞"/>
              </a:rPr>
              <a:t>WBSO </a:t>
            </a:r>
            <a:r>
              <a:rPr lang="en-US" sz="1200" dirty="0">
                <a:solidFill>
                  <a:schemeClr val="accent5">
                    <a:lumMod val="50000"/>
                  </a:schemeClr>
                </a:solidFill>
                <a:latin typeface="KometPro-Regular ☞"/>
              </a:rPr>
              <a:t>- wet </a:t>
            </a:r>
            <a:r>
              <a:rPr lang="en-US" sz="1200" dirty="0" err="1">
                <a:solidFill>
                  <a:schemeClr val="accent5">
                    <a:lumMod val="50000"/>
                  </a:schemeClr>
                </a:solidFill>
                <a:latin typeface="KometPro-Regular ☞"/>
              </a:rPr>
              <a:t>bevordering</a:t>
            </a:r>
            <a:r>
              <a:rPr lang="en-US" sz="1200" dirty="0">
                <a:solidFill>
                  <a:schemeClr val="accent5">
                    <a:lumMod val="50000"/>
                  </a:schemeClr>
                </a:solidFill>
                <a:latin typeface="KometPro-Regular ☞"/>
              </a:rPr>
              <a:t> </a:t>
            </a:r>
            <a:r>
              <a:rPr lang="en-US" sz="1200" dirty="0" err="1">
                <a:solidFill>
                  <a:schemeClr val="accent5">
                    <a:lumMod val="50000"/>
                  </a:schemeClr>
                </a:solidFill>
                <a:latin typeface="KometPro-Regular ☞"/>
              </a:rPr>
              <a:t>speur</a:t>
            </a:r>
            <a:r>
              <a:rPr lang="en-US" sz="1200" dirty="0">
                <a:solidFill>
                  <a:schemeClr val="accent5">
                    <a:lumMod val="50000"/>
                  </a:schemeClr>
                </a:solidFill>
                <a:latin typeface="KometPro-Regular ☞"/>
              </a:rPr>
              <a:t> </a:t>
            </a:r>
            <a:r>
              <a:rPr lang="en-US" sz="1200" dirty="0" err="1">
                <a:solidFill>
                  <a:schemeClr val="accent5">
                    <a:lumMod val="50000"/>
                  </a:schemeClr>
                </a:solidFill>
                <a:latin typeface="KometPro-Regular ☞"/>
              </a:rPr>
              <a:t>en</a:t>
            </a:r>
            <a:r>
              <a:rPr lang="en-US" sz="1200" dirty="0">
                <a:solidFill>
                  <a:schemeClr val="accent5">
                    <a:lumMod val="50000"/>
                  </a:schemeClr>
                </a:solidFill>
                <a:latin typeface="KometPro-Regular ☞"/>
              </a:rPr>
              <a:t> </a:t>
            </a:r>
            <a:r>
              <a:rPr lang="en-US" sz="1200" dirty="0" err="1">
                <a:solidFill>
                  <a:schemeClr val="accent5">
                    <a:lumMod val="50000"/>
                  </a:schemeClr>
                </a:solidFill>
                <a:latin typeface="KometPro-Regular ☞"/>
              </a:rPr>
              <a:t>ontwikkelingswerk</a:t>
            </a:r>
            <a:endParaRPr lang="en-US" sz="1200" dirty="0">
              <a:solidFill>
                <a:schemeClr val="accent5">
                  <a:lumMod val="50000"/>
                </a:schemeClr>
              </a:solidFill>
              <a:latin typeface="KometPro-Regular ☞"/>
            </a:endParaRPr>
          </a:p>
          <a:p>
            <a:r>
              <a:rPr lang="en-US" sz="1200" dirty="0">
                <a:solidFill>
                  <a:schemeClr val="accent5">
                    <a:lumMod val="50000"/>
                  </a:schemeClr>
                </a:solidFill>
                <a:latin typeface="KometPro-Regular ☞"/>
                <a:sym typeface="Wingdings" panose="05000000000000000000" pitchFamily="2" charset="2"/>
              </a:rPr>
              <a:t>	 </a:t>
            </a:r>
            <a:r>
              <a:rPr lang="en-US" sz="1200" dirty="0" err="1">
                <a:solidFill>
                  <a:schemeClr val="accent5">
                    <a:lumMod val="50000"/>
                  </a:schemeClr>
                </a:solidFill>
                <a:latin typeface="KometPro-Regular ☞"/>
                <a:sym typeface="Wingdings" panose="05000000000000000000" pitchFamily="2" charset="2"/>
              </a:rPr>
              <a:t>Onderzoek</a:t>
            </a:r>
            <a:r>
              <a:rPr lang="en-US" sz="1200" dirty="0">
                <a:solidFill>
                  <a:schemeClr val="accent5">
                    <a:lumMod val="50000"/>
                  </a:schemeClr>
                </a:solidFill>
                <a:latin typeface="KometPro-Regular ☞"/>
                <a:sym typeface="Wingdings" panose="05000000000000000000" pitchFamily="2" charset="2"/>
              </a:rPr>
              <a:t>- </a:t>
            </a:r>
            <a:r>
              <a:rPr lang="en-US" sz="1200" dirty="0" err="1">
                <a:solidFill>
                  <a:schemeClr val="accent5">
                    <a:lumMod val="50000"/>
                  </a:schemeClr>
                </a:solidFill>
                <a:latin typeface="KometPro-Regular ☞"/>
                <a:sym typeface="Wingdings" panose="05000000000000000000" pitchFamily="2" charset="2"/>
              </a:rPr>
              <a:t>en</a:t>
            </a:r>
            <a:r>
              <a:rPr lang="en-US" sz="1200" dirty="0">
                <a:solidFill>
                  <a:schemeClr val="accent5">
                    <a:lumMod val="50000"/>
                  </a:schemeClr>
                </a:solidFill>
                <a:latin typeface="KometPro-Regular ☞"/>
                <a:sym typeface="Wingdings" panose="05000000000000000000" pitchFamily="2" charset="2"/>
              </a:rPr>
              <a:t> </a:t>
            </a:r>
            <a:r>
              <a:rPr lang="en-US" sz="1200" dirty="0" err="1">
                <a:solidFill>
                  <a:schemeClr val="accent5">
                    <a:lumMod val="50000"/>
                  </a:schemeClr>
                </a:solidFill>
                <a:latin typeface="KometPro-Regular ☞"/>
                <a:sym typeface="Wingdings" panose="05000000000000000000" pitchFamily="2" charset="2"/>
              </a:rPr>
              <a:t>ontwikkelingsfase</a:t>
            </a:r>
            <a:endParaRPr lang="en-US" sz="1200" dirty="0">
              <a:solidFill>
                <a:schemeClr val="accent5">
                  <a:lumMod val="50000"/>
                </a:schemeClr>
              </a:solidFill>
              <a:latin typeface="KometPro-Regular ☞"/>
            </a:endParaRPr>
          </a:p>
          <a:p>
            <a:r>
              <a:rPr lang="en-US" sz="1200" dirty="0">
                <a:solidFill>
                  <a:schemeClr val="accent5">
                    <a:lumMod val="50000"/>
                  </a:schemeClr>
                </a:solidFill>
                <a:latin typeface="KometPro-Regular ☞"/>
              </a:rPr>
              <a:t>DEI+ - </a:t>
            </a:r>
            <a:r>
              <a:rPr lang="en-US" sz="1200" dirty="0" err="1">
                <a:solidFill>
                  <a:schemeClr val="accent5">
                    <a:lumMod val="50000"/>
                  </a:schemeClr>
                </a:solidFill>
                <a:latin typeface="KometPro-Regular ☞"/>
              </a:rPr>
              <a:t>Demonstratie</a:t>
            </a:r>
            <a:r>
              <a:rPr lang="en-US" sz="1200" dirty="0">
                <a:solidFill>
                  <a:schemeClr val="accent5">
                    <a:lumMod val="50000"/>
                  </a:schemeClr>
                </a:solidFill>
                <a:latin typeface="KometPro-Regular ☞"/>
              </a:rPr>
              <a:t> </a:t>
            </a:r>
            <a:r>
              <a:rPr lang="en-US" sz="1200" dirty="0" err="1">
                <a:solidFill>
                  <a:schemeClr val="accent5">
                    <a:lumMod val="50000"/>
                  </a:schemeClr>
                </a:solidFill>
                <a:latin typeface="KometPro-Regular ☞"/>
              </a:rPr>
              <a:t>Energie</a:t>
            </a:r>
            <a:r>
              <a:rPr lang="en-US" sz="1200" dirty="0">
                <a:solidFill>
                  <a:schemeClr val="accent5">
                    <a:lumMod val="50000"/>
                  </a:schemeClr>
                </a:solidFill>
                <a:latin typeface="KometPro-Regular ☞"/>
              </a:rPr>
              <a:t> </a:t>
            </a:r>
            <a:r>
              <a:rPr lang="en-US" sz="1200" dirty="0" err="1">
                <a:solidFill>
                  <a:schemeClr val="accent5">
                    <a:lumMod val="50000"/>
                  </a:schemeClr>
                </a:solidFill>
                <a:latin typeface="KometPro-Regular ☞"/>
              </a:rPr>
              <a:t>en</a:t>
            </a:r>
            <a:r>
              <a:rPr lang="en-US" sz="1200" dirty="0">
                <a:solidFill>
                  <a:schemeClr val="accent5">
                    <a:lumMod val="50000"/>
                  </a:schemeClr>
                </a:solidFill>
                <a:latin typeface="KometPro-Regular ☞"/>
              </a:rPr>
              <a:t> </a:t>
            </a:r>
            <a:r>
              <a:rPr lang="en-US" sz="1200" dirty="0" err="1">
                <a:solidFill>
                  <a:schemeClr val="accent5">
                    <a:lumMod val="50000"/>
                  </a:schemeClr>
                </a:solidFill>
                <a:latin typeface="KometPro-Regular ☞"/>
              </a:rPr>
              <a:t>Klimaatinnovatie</a:t>
            </a:r>
            <a:endParaRPr lang="en-US" sz="1200" dirty="0">
              <a:solidFill>
                <a:schemeClr val="accent5">
                  <a:lumMod val="50000"/>
                </a:schemeClr>
              </a:solidFill>
              <a:latin typeface="KometPro-Regular ☞"/>
            </a:endParaRPr>
          </a:p>
          <a:p>
            <a:pPr marL="857250" lvl="2" indent="-171450">
              <a:buFont typeface="Wingdings" panose="05000000000000000000" pitchFamily="2" charset="2"/>
              <a:buChar char="à"/>
            </a:pPr>
            <a:r>
              <a:rPr lang="en-US" sz="1200" dirty="0" err="1">
                <a:solidFill>
                  <a:schemeClr val="accent5">
                    <a:lumMod val="50000"/>
                  </a:schemeClr>
                </a:solidFill>
                <a:latin typeface="KometPro-Regular ☞"/>
                <a:sym typeface="Wingdings" panose="05000000000000000000" pitchFamily="2" charset="2"/>
              </a:rPr>
              <a:t>Demonstratie</a:t>
            </a:r>
            <a:r>
              <a:rPr lang="en-US" sz="1200" dirty="0">
                <a:solidFill>
                  <a:schemeClr val="accent5">
                    <a:lumMod val="50000"/>
                  </a:schemeClr>
                </a:solidFill>
                <a:latin typeface="KometPro-Regular ☞"/>
                <a:sym typeface="Wingdings" panose="05000000000000000000" pitchFamily="2" charset="2"/>
              </a:rPr>
              <a:t> </a:t>
            </a:r>
            <a:r>
              <a:rPr lang="en-US" sz="1200" dirty="0" err="1">
                <a:solidFill>
                  <a:schemeClr val="accent5">
                    <a:lumMod val="50000"/>
                  </a:schemeClr>
                </a:solidFill>
                <a:latin typeface="KometPro-Regular ☞"/>
                <a:sym typeface="Wingdings" panose="05000000000000000000" pitchFamily="2" charset="2"/>
              </a:rPr>
              <a:t>en</a:t>
            </a:r>
            <a:r>
              <a:rPr lang="en-US" sz="1200" dirty="0">
                <a:solidFill>
                  <a:schemeClr val="accent5">
                    <a:lumMod val="50000"/>
                  </a:schemeClr>
                </a:solidFill>
                <a:latin typeface="KometPro-Regular ☞"/>
                <a:sym typeface="Wingdings" panose="05000000000000000000" pitchFamily="2" charset="2"/>
              </a:rPr>
              <a:t> </a:t>
            </a:r>
            <a:r>
              <a:rPr lang="en-US" sz="1200" dirty="0" err="1">
                <a:solidFill>
                  <a:schemeClr val="accent5">
                    <a:lumMod val="50000"/>
                  </a:schemeClr>
                </a:solidFill>
                <a:latin typeface="KometPro-Regular ☞"/>
                <a:sym typeface="Wingdings" panose="05000000000000000000" pitchFamily="2" charset="2"/>
              </a:rPr>
              <a:t>implementatiefase</a:t>
            </a:r>
            <a:r>
              <a:rPr lang="en-US" sz="1200" dirty="0">
                <a:solidFill>
                  <a:schemeClr val="accent5">
                    <a:lumMod val="50000"/>
                  </a:schemeClr>
                </a:solidFill>
                <a:latin typeface="KometPro-Regular ☞"/>
                <a:sym typeface="Wingdings" panose="05000000000000000000" pitchFamily="2" charset="2"/>
              </a:rPr>
              <a:t> </a:t>
            </a:r>
          </a:p>
          <a:p>
            <a:endParaRPr lang="en-US" sz="1400" dirty="0">
              <a:solidFill>
                <a:schemeClr val="accent5">
                  <a:lumMod val="50000"/>
                </a:schemeClr>
              </a:solidFill>
              <a:latin typeface="KometPro-Regular ☞"/>
            </a:endParaRPr>
          </a:p>
        </p:txBody>
      </p:sp>
      <p:pic>
        <p:nvPicPr>
          <p:cNvPr id="3074" name="Picture 2" descr="Sandwichpanelen recyclen | depanel">
            <a:extLst>
              <a:ext uri="{FF2B5EF4-FFF2-40B4-BE49-F238E27FC236}">
                <a16:creationId xmlns="" xmlns:a16="http://schemas.microsoft.com/office/drawing/2014/main" id="{38CBF100-E5C1-4BAA-9EE4-66753002E5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538" y="2023294"/>
            <a:ext cx="3405545" cy="226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862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7091788" cy="5143500"/>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392" y="299803"/>
            <a:ext cx="1742188" cy="479302"/>
          </a:xfrm>
          <a:prstGeom prst="rect">
            <a:avLst/>
          </a:prstGeom>
        </p:spPr>
      </p:pic>
      <p:sp>
        <p:nvSpPr>
          <p:cNvPr id="5" name="TextBox 4"/>
          <p:cNvSpPr txBox="1"/>
          <p:nvPr/>
        </p:nvSpPr>
        <p:spPr>
          <a:xfrm>
            <a:off x="526273" y="925808"/>
            <a:ext cx="5190373" cy="2769989"/>
          </a:xfrm>
          <a:prstGeom prst="rect">
            <a:avLst/>
          </a:prstGeom>
          <a:noFill/>
        </p:spPr>
        <p:txBody>
          <a:bodyPr wrap="square" rtlCol="0">
            <a:spAutoFit/>
          </a:bodyPr>
          <a:lstStyle/>
          <a:p>
            <a:r>
              <a:rPr lang="nl-NL" sz="1600" dirty="0">
                <a:solidFill>
                  <a:srgbClr val="92D050"/>
                </a:solidFill>
                <a:latin typeface="KometPro-Bold ☞" charset="0"/>
                <a:ea typeface="KometPro-Bold ☞" charset="0"/>
                <a:cs typeface="KometPro-Bold ☞" charset="0"/>
              </a:rPr>
              <a:t>Praktijkvoorbeeld </a:t>
            </a:r>
            <a:r>
              <a:rPr lang="nl-NL" sz="1600" dirty="0" err="1" smtClean="0">
                <a:solidFill>
                  <a:srgbClr val="92D050"/>
                </a:solidFill>
                <a:latin typeface="KometPro-Bold ☞" charset="0"/>
                <a:ea typeface="KometPro-Bold ☞" charset="0"/>
                <a:cs typeface="KometPro-Bold ☞" charset="0"/>
              </a:rPr>
              <a:t>Grown.bio</a:t>
            </a:r>
            <a:endParaRPr lang="en-US" sz="1200" dirty="0" smtClean="0">
              <a:solidFill>
                <a:prstClr val="black"/>
              </a:solidFill>
              <a:latin typeface="KometPro-Regular ☞" charset="0"/>
              <a:ea typeface="KometPro-Regular ☞" charset="0"/>
              <a:cs typeface="KometPro-Regular ☞" charset="0"/>
            </a:endParaRPr>
          </a:p>
          <a:p>
            <a:r>
              <a:rPr lang="nl-NL" sz="1200" dirty="0">
                <a:solidFill>
                  <a:schemeClr val="accent5">
                    <a:lumMod val="50000"/>
                  </a:schemeClr>
                </a:solidFill>
                <a:latin typeface="KometPro-Regular ☞"/>
              </a:rPr>
              <a:t>Ontwikkeling productieproces om producten te maken van mycelium. Mycelium voedt zich met de nutriënten uit landbouwafval en bindt zich daaraan. Het mycelium fungeert als een natuurlijke lijm die biomassa aan elkaar kan binden. Dit vormt de basisgrondstof voor nieuwe producten zoals verpakkings- en isolatiemateriaal. </a:t>
            </a:r>
            <a:endParaRPr lang="nl-NL" sz="1200" dirty="0" smtClean="0">
              <a:solidFill>
                <a:schemeClr val="accent5">
                  <a:lumMod val="50000"/>
                </a:schemeClr>
              </a:solidFill>
              <a:latin typeface="KometPro-Regular ☞"/>
            </a:endParaRPr>
          </a:p>
          <a:p>
            <a:endParaRPr lang="en-US" sz="1200" dirty="0">
              <a:solidFill>
                <a:schemeClr val="accent5">
                  <a:lumMod val="50000"/>
                </a:schemeClr>
              </a:solidFill>
              <a:latin typeface="KometPro-Regular ☞"/>
            </a:endParaRPr>
          </a:p>
          <a:p>
            <a:r>
              <a:rPr lang="en-US" sz="1200" dirty="0" smtClean="0">
                <a:solidFill>
                  <a:schemeClr val="accent5">
                    <a:lumMod val="50000"/>
                  </a:schemeClr>
                </a:solidFill>
                <a:latin typeface="KometPro-Regular ☞"/>
              </a:rPr>
              <a:t>WBSO </a:t>
            </a:r>
            <a:r>
              <a:rPr lang="en-US" sz="1200" dirty="0">
                <a:solidFill>
                  <a:schemeClr val="accent5">
                    <a:lumMod val="50000"/>
                  </a:schemeClr>
                </a:solidFill>
                <a:latin typeface="KometPro-Regular ☞"/>
              </a:rPr>
              <a:t>- wet </a:t>
            </a:r>
            <a:r>
              <a:rPr lang="en-US" sz="1200" dirty="0" err="1">
                <a:solidFill>
                  <a:schemeClr val="accent5">
                    <a:lumMod val="50000"/>
                  </a:schemeClr>
                </a:solidFill>
                <a:latin typeface="KometPro-Regular ☞"/>
              </a:rPr>
              <a:t>bevordering</a:t>
            </a:r>
            <a:r>
              <a:rPr lang="en-US" sz="1200" dirty="0">
                <a:solidFill>
                  <a:schemeClr val="accent5">
                    <a:lumMod val="50000"/>
                  </a:schemeClr>
                </a:solidFill>
                <a:latin typeface="KometPro-Regular ☞"/>
              </a:rPr>
              <a:t> </a:t>
            </a:r>
            <a:r>
              <a:rPr lang="en-US" sz="1200" dirty="0" err="1">
                <a:solidFill>
                  <a:schemeClr val="accent5">
                    <a:lumMod val="50000"/>
                  </a:schemeClr>
                </a:solidFill>
                <a:latin typeface="KometPro-Regular ☞"/>
              </a:rPr>
              <a:t>speur</a:t>
            </a:r>
            <a:r>
              <a:rPr lang="en-US" sz="1200" dirty="0">
                <a:solidFill>
                  <a:schemeClr val="accent5">
                    <a:lumMod val="50000"/>
                  </a:schemeClr>
                </a:solidFill>
                <a:latin typeface="KometPro-Regular ☞"/>
              </a:rPr>
              <a:t> </a:t>
            </a:r>
            <a:r>
              <a:rPr lang="en-US" sz="1200" dirty="0" err="1">
                <a:solidFill>
                  <a:schemeClr val="accent5">
                    <a:lumMod val="50000"/>
                  </a:schemeClr>
                </a:solidFill>
                <a:latin typeface="KometPro-Regular ☞"/>
              </a:rPr>
              <a:t>en</a:t>
            </a:r>
            <a:r>
              <a:rPr lang="en-US" sz="1200" dirty="0">
                <a:solidFill>
                  <a:schemeClr val="accent5">
                    <a:lumMod val="50000"/>
                  </a:schemeClr>
                </a:solidFill>
                <a:latin typeface="KometPro-Regular ☞"/>
              </a:rPr>
              <a:t> </a:t>
            </a:r>
            <a:r>
              <a:rPr lang="en-US" sz="1200" dirty="0" err="1">
                <a:solidFill>
                  <a:schemeClr val="accent5">
                    <a:lumMod val="50000"/>
                  </a:schemeClr>
                </a:solidFill>
                <a:latin typeface="KometPro-Regular ☞"/>
              </a:rPr>
              <a:t>ontwikkelingswerk</a:t>
            </a:r>
            <a:endParaRPr lang="en-US" sz="1200" dirty="0">
              <a:solidFill>
                <a:schemeClr val="accent5">
                  <a:lumMod val="50000"/>
                </a:schemeClr>
              </a:solidFill>
              <a:latin typeface="KometPro-Regular ☞"/>
            </a:endParaRPr>
          </a:p>
          <a:p>
            <a:r>
              <a:rPr lang="en-US" sz="1200" dirty="0">
                <a:solidFill>
                  <a:schemeClr val="accent5">
                    <a:lumMod val="50000"/>
                  </a:schemeClr>
                </a:solidFill>
                <a:latin typeface="KometPro-Regular ☞"/>
                <a:sym typeface="Wingdings" panose="05000000000000000000" pitchFamily="2" charset="2"/>
              </a:rPr>
              <a:t>	 </a:t>
            </a:r>
            <a:r>
              <a:rPr lang="en-US" sz="1200" dirty="0" err="1">
                <a:solidFill>
                  <a:schemeClr val="accent5">
                    <a:lumMod val="50000"/>
                  </a:schemeClr>
                </a:solidFill>
                <a:latin typeface="KometPro-Regular ☞"/>
                <a:sym typeface="Wingdings" panose="05000000000000000000" pitchFamily="2" charset="2"/>
              </a:rPr>
              <a:t>Onderzoek</a:t>
            </a:r>
            <a:r>
              <a:rPr lang="en-US" sz="1200" dirty="0">
                <a:solidFill>
                  <a:schemeClr val="accent5">
                    <a:lumMod val="50000"/>
                  </a:schemeClr>
                </a:solidFill>
                <a:latin typeface="KometPro-Regular ☞"/>
                <a:sym typeface="Wingdings" panose="05000000000000000000" pitchFamily="2" charset="2"/>
              </a:rPr>
              <a:t>- </a:t>
            </a:r>
            <a:r>
              <a:rPr lang="en-US" sz="1200" dirty="0" err="1">
                <a:solidFill>
                  <a:schemeClr val="accent5">
                    <a:lumMod val="50000"/>
                  </a:schemeClr>
                </a:solidFill>
                <a:latin typeface="KometPro-Regular ☞"/>
                <a:sym typeface="Wingdings" panose="05000000000000000000" pitchFamily="2" charset="2"/>
              </a:rPr>
              <a:t>en</a:t>
            </a:r>
            <a:r>
              <a:rPr lang="en-US" sz="1200" dirty="0">
                <a:solidFill>
                  <a:schemeClr val="accent5">
                    <a:lumMod val="50000"/>
                  </a:schemeClr>
                </a:solidFill>
                <a:latin typeface="KometPro-Regular ☞"/>
                <a:sym typeface="Wingdings" panose="05000000000000000000" pitchFamily="2" charset="2"/>
              </a:rPr>
              <a:t> </a:t>
            </a:r>
            <a:r>
              <a:rPr lang="en-US" sz="1200" dirty="0" err="1">
                <a:solidFill>
                  <a:schemeClr val="accent5">
                    <a:lumMod val="50000"/>
                  </a:schemeClr>
                </a:solidFill>
                <a:latin typeface="KometPro-Regular ☞"/>
                <a:sym typeface="Wingdings" panose="05000000000000000000" pitchFamily="2" charset="2"/>
              </a:rPr>
              <a:t>ontwikkelingsfase</a:t>
            </a:r>
            <a:endParaRPr lang="en-US" sz="1200" dirty="0">
              <a:solidFill>
                <a:schemeClr val="accent5">
                  <a:lumMod val="50000"/>
                </a:schemeClr>
              </a:solidFill>
              <a:latin typeface="KometPro-Regular ☞"/>
            </a:endParaRPr>
          </a:p>
          <a:p>
            <a:r>
              <a:rPr lang="en-US" sz="1200" dirty="0">
                <a:solidFill>
                  <a:schemeClr val="accent5">
                    <a:lumMod val="50000"/>
                  </a:schemeClr>
                </a:solidFill>
                <a:latin typeface="KometPro-Regular ☞"/>
              </a:rPr>
              <a:t>DEI+ - </a:t>
            </a:r>
            <a:r>
              <a:rPr lang="en-US" sz="1200" dirty="0" err="1">
                <a:solidFill>
                  <a:schemeClr val="accent5">
                    <a:lumMod val="50000"/>
                  </a:schemeClr>
                </a:solidFill>
                <a:latin typeface="KometPro-Regular ☞"/>
              </a:rPr>
              <a:t>Demonstratie</a:t>
            </a:r>
            <a:r>
              <a:rPr lang="en-US" sz="1200" dirty="0">
                <a:solidFill>
                  <a:schemeClr val="accent5">
                    <a:lumMod val="50000"/>
                  </a:schemeClr>
                </a:solidFill>
                <a:latin typeface="KometPro-Regular ☞"/>
              </a:rPr>
              <a:t> </a:t>
            </a:r>
            <a:r>
              <a:rPr lang="en-US" sz="1200" dirty="0" err="1">
                <a:solidFill>
                  <a:schemeClr val="accent5">
                    <a:lumMod val="50000"/>
                  </a:schemeClr>
                </a:solidFill>
                <a:latin typeface="KometPro-Regular ☞"/>
              </a:rPr>
              <a:t>Energie</a:t>
            </a:r>
            <a:r>
              <a:rPr lang="en-US" sz="1200" dirty="0">
                <a:solidFill>
                  <a:schemeClr val="accent5">
                    <a:lumMod val="50000"/>
                  </a:schemeClr>
                </a:solidFill>
                <a:latin typeface="KometPro-Regular ☞"/>
              </a:rPr>
              <a:t> </a:t>
            </a:r>
            <a:r>
              <a:rPr lang="en-US" sz="1200" dirty="0" err="1">
                <a:solidFill>
                  <a:schemeClr val="accent5">
                    <a:lumMod val="50000"/>
                  </a:schemeClr>
                </a:solidFill>
                <a:latin typeface="KometPro-Regular ☞"/>
              </a:rPr>
              <a:t>en</a:t>
            </a:r>
            <a:r>
              <a:rPr lang="en-US" sz="1200" dirty="0">
                <a:solidFill>
                  <a:schemeClr val="accent5">
                    <a:lumMod val="50000"/>
                  </a:schemeClr>
                </a:solidFill>
                <a:latin typeface="KometPro-Regular ☞"/>
              </a:rPr>
              <a:t> </a:t>
            </a:r>
            <a:r>
              <a:rPr lang="en-US" sz="1200" dirty="0" err="1">
                <a:solidFill>
                  <a:schemeClr val="accent5">
                    <a:lumMod val="50000"/>
                  </a:schemeClr>
                </a:solidFill>
                <a:latin typeface="KometPro-Regular ☞"/>
              </a:rPr>
              <a:t>Klimaatinnovatie</a:t>
            </a:r>
            <a:endParaRPr lang="en-US" sz="1200" dirty="0">
              <a:solidFill>
                <a:schemeClr val="accent5">
                  <a:lumMod val="50000"/>
                </a:schemeClr>
              </a:solidFill>
              <a:latin typeface="KometPro-Regular ☞"/>
            </a:endParaRPr>
          </a:p>
          <a:p>
            <a:pPr marL="857250" lvl="2" indent="-171450">
              <a:buFont typeface="Wingdings" panose="05000000000000000000" pitchFamily="2" charset="2"/>
              <a:buChar char="à"/>
            </a:pPr>
            <a:r>
              <a:rPr lang="en-US" sz="1200" dirty="0" err="1">
                <a:solidFill>
                  <a:schemeClr val="accent5">
                    <a:lumMod val="50000"/>
                  </a:schemeClr>
                </a:solidFill>
                <a:latin typeface="KometPro-Regular ☞"/>
                <a:sym typeface="Wingdings" panose="05000000000000000000" pitchFamily="2" charset="2"/>
              </a:rPr>
              <a:t>Demonstratie</a:t>
            </a:r>
            <a:r>
              <a:rPr lang="en-US" sz="1200" dirty="0">
                <a:solidFill>
                  <a:schemeClr val="accent5">
                    <a:lumMod val="50000"/>
                  </a:schemeClr>
                </a:solidFill>
                <a:latin typeface="KometPro-Regular ☞"/>
                <a:sym typeface="Wingdings" panose="05000000000000000000" pitchFamily="2" charset="2"/>
              </a:rPr>
              <a:t> </a:t>
            </a:r>
            <a:r>
              <a:rPr lang="en-US" sz="1200" dirty="0" err="1">
                <a:solidFill>
                  <a:schemeClr val="accent5">
                    <a:lumMod val="50000"/>
                  </a:schemeClr>
                </a:solidFill>
                <a:latin typeface="KometPro-Regular ☞"/>
                <a:sym typeface="Wingdings" panose="05000000000000000000" pitchFamily="2" charset="2"/>
              </a:rPr>
              <a:t>en</a:t>
            </a:r>
            <a:r>
              <a:rPr lang="en-US" sz="1200" dirty="0">
                <a:solidFill>
                  <a:schemeClr val="accent5">
                    <a:lumMod val="50000"/>
                  </a:schemeClr>
                </a:solidFill>
                <a:latin typeface="KometPro-Regular ☞"/>
                <a:sym typeface="Wingdings" panose="05000000000000000000" pitchFamily="2" charset="2"/>
              </a:rPr>
              <a:t> </a:t>
            </a:r>
            <a:r>
              <a:rPr lang="en-US" sz="1200" dirty="0" err="1" smtClean="0">
                <a:solidFill>
                  <a:schemeClr val="accent5">
                    <a:lumMod val="50000"/>
                  </a:schemeClr>
                </a:solidFill>
                <a:latin typeface="KometPro-Regular ☞"/>
                <a:sym typeface="Wingdings" panose="05000000000000000000" pitchFamily="2" charset="2"/>
              </a:rPr>
              <a:t>implementatiefase</a:t>
            </a:r>
            <a:r>
              <a:rPr lang="en-US" sz="1200" dirty="0" smtClean="0">
                <a:solidFill>
                  <a:schemeClr val="accent5">
                    <a:lumMod val="50000"/>
                  </a:schemeClr>
                </a:solidFill>
                <a:latin typeface="KometPro-Regular ☞"/>
                <a:sym typeface="Wingdings" panose="05000000000000000000" pitchFamily="2" charset="2"/>
              </a:rPr>
              <a:t> </a:t>
            </a:r>
          </a:p>
          <a:p>
            <a:pPr marL="857250" lvl="2" indent="-171450">
              <a:buFont typeface="Wingdings" panose="05000000000000000000" pitchFamily="2" charset="2"/>
              <a:buChar char="à"/>
            </a:pPr>
            <a:endParaRPr lang="en-US" sz="1200" dirty="0" smtClean="0">
              <a:solidFill>
                <a:schemeClr val="accent5">
                  <a:lumMod val="50000"/>
                </a:schemeClr>
              </a:solidFill>
              <a:latin typeface="KometPro-Regular ☞"/>
              <a:sym typeface="Wingdings" panose="05000000000000000000" pitchFamily="2" charset="2"/>
            </a:endParaRPr>
          </a:p>
          <a:p>
            <a:r>
              <a:rPr lang="en-US" sz="1200" dirty="0" smtClean="0">
                <a:solidFill>
                  <a:schemeClr val="accent5">
                    <a:lumMod val="50000"/>
                  </a:schemeClr>
                </a:solidFill>
                <a:latin typeface="KometPro-Regular ☞"/>
                <a:sym typeface="Wingdings" panose="05000000000000000000" pitchFamily="2" charset="2"/>
                <a:hlinkClick r:id="rId4" action="ppaction://hlinkpres?slideindex=1&amp;slidetitle="/>
              </a:rPr>
              <a:t>https://www.youtube.com/channel/UCAghC4jcGmcJ9lNV4rWuoVg</a:t>
            </a:r>
            <a:endParaRPr lang="en-US" sz="1200" dirty="0" smtClean="0">
              <a:solidFill>
                <a:schemeClr val="accent5">
                  <a:lumMod val="50000"/>
                </a:schemeClr>
              </a:solidFill>
              <a:latin typeface="KometPro-Regular ☞"/>
              <a:sym typeface="Wingdings" panose="05000000000000000000" pitchFamily="2" charset="2"/>
            </a:endParaRPr>
          </a:p>
          <a:p>
            <a:endParaRPr lang="en-US" sz="1400" dirty="0">
              <a:solidFill>
                <a:schemeClr val="accent5">
                  <a:lumMod val="50000"/>
                </a:schemeClr>
              </a:solidFill>
              <a:latin typeface="KometPro-Regular ☞"/>
            </a:endParaRPr>
          </a:p>
        </p:txBody>
      </p:sp>
      <p:pic>
        <p:nvPicPr>
          <p:cNvPr id="1026" name="Picture 2" descr="https://www.grown.bio/wp-content/uploads/2021/03/20210326-Photo-frontpage-packaging-min.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5384" y="1115068"/>
            <a:ext cx="1760015" cy="198889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6305384" y="3335258"/>
            <a:ext cx="1818961" cy="276999"/>
          </a:xfrm>
          <a:prstGeom prst="rect">
            <a:avLst/>
          </a:prstGeom>
          <a:noFill/>
        </p:spPr>
        <p:txBody>
          <a:bodyPr wrap="square" rtlCol="0">
            <a:spAutoFit/>
          </a:bodyPr>
          <a:lstStyle/>
          <a:p>
            <a:r>
              <a:rPr lang="nl-NL" sz="1200" dirty="0" err="1">
                <a:solidFill>
                  <a:schemeClr val="accent5">
                    <a:lumMod val="50000"/>
                  </a:schemeClr>
                </a:solidFill>
                <a:latin typeface="KometPro-Regular ☞"/>
              </a:rPr>
              <a:t>Mycellium</a:t>
            </a:r>
            <a:r>
              <a:rPr lang="nl-NL" sz="1200" dirty="0">
                <a:solidFill>
                  <a:schemeClr val="accent5">
                    <a:lumMod val="50000"/>
                  </a:schemeClr>
                </a:solidFill>
                <a:latin typeface="KometPro-Regular ☞"/>
              </a:rPr>
              <a:t> verpakking</a:t>
            </a:r>
          </a:p>
        </p:txBody>
      </p:sp>
    </p:spTree>
    <p:extLst>
      <p:ext uri="{BB962C8B-B14F-4D97-AF65-F5344CB8AC3E}">
        <p14:creationId xmlns:p14="http://schemas.microsoft.com/office/powerpoint/2010/main" val="1709787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7091788" cy="5143500"/>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392" y="299803"/>
            <a:ext cx="1742188" cy="479302"/>
          </a:xfrm>
          <a:prstGeom prst="rect">
            <a:avLst/>
          </a:prstGeom>
        </p:spPr>
      </p:pic>
      <p:sp>
        <p:nvSpPr>
          <p:cNvPr id="5" name="TextBox 4"/>
          <p:cNvSpPr txBox="1"/>
          <p:nvPr/>
        </p:nvSpPr>
        <p:spPr>
          <a:xfrm>
            <a:off x="434176" y="779105"/>
            <a:ext cx="7163896" cy="2739211"/>
          </a:xfrm>
          <a:prstGeom prst="rect">
            <a:avLst/>
          </a:prstGeom>
          <a:noFill/>
        </p:spPr>
        <p:txBody>
          <a:bodyPr wrap="square" rtlCol="0">
            <a:spAutoFit/>
          </a:bodyPr>
          <a:lstStyle/>
          <a:p>
            <a:r>
              <a:rPr lang="nl-NL" sz="1600" dirty="0" smtClean="0">
                <a:solidFill>
                  <a:srgbClr val="92D050"/>
                </a:solidFill>
                <a:latin typeface="KometPro-Bold ☞" charset="0"/>
                <a:ea typeface="KometPro-Bold ☞" charset="0"/>
                <a:cs typeface="KometPro-Bold ☞" charset="0"/>
              </a:rPr>
              <a:t>Nieuwe regeling </a:t>
            </a:r>
          </a:p>
          <a:p>
            <a:endParaRPr lang="nl-NL" sz="1600" dirty="0">
              <a:solidFill>
                <a:srgbClr val="92D050"/>
              </a:solidFill>
              <a:latin typeface="KometPro-Bold ☞" charset="0"/>
            </a:endParaRPr>
          </a:p>
          <a:p>
            <a:r>
              <a:rPr lang="nl-NL" sz="1400" dirty="0">
                <a:solidFill>
                  <a:srgbClr val="92D050"/>
                </a:solidFill>
                <a:latin typeface="KometPro-Bold ☞" charset="0"/>
                <a:ea typeface="KometPro-Bold ☞" charset="0"/>
                <a:cs typeface="KometPro-Bold ☞" charset="0"/>
              </a:rPr>
              <a:t>Vouchers Di-Plast</a:t>
            </a:r>
          </a:p>
          <a:p>
            <a:r>
              <a:rPr lang="nl-NL" sz="1400" dirty="0" smtClean="0">
                <a:solidFill>
                  <a:srgbClr val="4472C4">
                    <a:lumMod val="50000"/>
                  </a:srgbClr>
                </a:solidFill>
                <a:latin typeface="KometPro-Regular ☞"/>
              </a:rPr>
              <a:t>Voucherregeling </a:t>
            </a:r>
            <a:r>
              <a:rPr lang="nl-NL" sz="1400" dirty="0" smtClean="0">
                <a:solidFill>
                  <a:srgbClr val="4472C4">
                    <a:lumMod val="50000"/>
                  </a:srgbClr>
                </a:solidFill>
                <a:latin typeface="KometPro-Regular ☞"/>
              </a:rPr>
              <a:t>om </a:t>
            </a:r>
            <a:r>
              <a:rPr lang="nl-NL" sz="1400" dirty="0" smtClean="0">
                <a:solidFill>
                  <a:srgbClr val="4472C4">
                    <a:lumMod val="50000"/>
                  </a:srgbClr>
                </a:solidFill>
                <a:latin typeface="KometPro-Regular ☞"/>
              </a:rPr>
              <a:t>extra </a:t>
            </a:r>
            <a:r>
              <a:rPr lang="nl-NL" sz="1400" dirty="0">
                <a:solidFill>
                  <a:srgbClr val="4472C4">
                    <a:lumMod val="50000"/>
                  </a:srgbClr>
                </a:solidFill>
                <a:latin typeface="KometPro-Regular ☞"/>
              </a:rPr>
              <a:t>ondersteuning te geven bij het realiseren van projectideeën die bijdragen aan de introductie, verbetering en toename van gerecyclede </a:t>
            </a:r>
            <a:r>
              <a:rPr lang="nl-NL" sz="1400" dirty="0" smtClean="0">
                <a:solidFill>
                  <a:srgbClr val="4472C4">
                    <a:lumMod val="50000"/>
                  </a:srgbClr>
                </a:solidFill>
                <a:latin typeface="KometPro-Regular ☞"/>
              </a:rPr>
              <a:t>kunststoffen.</a:t>
            </a:r>
            <a:endParaRPr lang="en-US" sz="1400" dirty="0">
              <a:solidFill>
                <a:srgbClr val="4472C4">
                  <a:lumMod val="50000"/>
                </a:srgbClr>
              </a:solidFill>
              <a:latin typeface="KometPro-Regular ☞"/>
            </a:endParaRPr>
          </a:p>
          <a:p>
            <a:r>
              <a:rPr lang="nl-NL" sz="1400" dirty="0" smtClean="0">
                <a:solidFill>
                  <a:srgbClr val="4472C4">
                    <a:lumMod val="50000"/>
                  </a:srgbClr>
                </a:solidFill>
                <a:latin typeface="KometPro-Regular ☞"/>
              </a:rPr>
              <a:t>Is </a:t>
            </a:r>
            <a:r>
              <a:rPr lang="nl-NL" sz="1400" dirty="0" smtClean="0">
                <a:solidFill>
                  <a:srgbClr val="4472C4">
                    <a:lumMod val="50000"/>
                  </a:srgbClr>
                </a:solidFill>
                <a:latin typeface="KometPro-Regular ☞"/>
              </a:rPr>
              <a:t>bedoeld voor </a:t>
            </a:r>
            <a:r>
              <a:rPr lang="nl-NL" sz="1400" dirty="0" smtClean="0">
                <a:solidFill>
                  <a:srgbClr val="4472C4">
                    <a:lumMod val="50000"/>
                  </a:srgbClr>
                </a:solidFill>
                <a:latin typeface="KometPro-Regular ☞"/>
              </a:rPr>
              <a:t>bedrijven </a:t>
            </a:r>
            <a:r>
              <a:rPr lang="nl-NL" sz="1400" dirty="0">
                <a:solidFill>
                  <a:srgbClr val="4472C4">
                    <a:lumMod val="50000"/>
                  </a:srgbClr>
                </a:solidFill>
                <a:latin typeface="KometPro-Regular ☞"/>
              </a:rPr>
              <a:t>in de bouw- en verpakkingssector die de ambitie hebben (meer) gerecycled plastic toe te passen in hun productieketen. </a:t>
            </a:r>
            <a:endParaRPr lang="nl-NL" sz="1400" dirty="0" smtClean="0">
              <a:solidFill>
                <a:srgbClr val="4472C4">
                  <a:lumMod val="50000"/>
                </a:srgbClr>
              </a:solidFill>
              <a:latin typeface="KometPro-Regular ☞"/>
            </a:endParaRPr>
          </a:p>
          <a:p>
            <a:endParaRPr lang="nl-NL" sz="1400" dirty="0">
              <a:solidFill>
                <a:srgbClr val="4472C4">
                  <a:lumMod val="50000"/>
                </a:srgbClr>
              </a:solidFill>
              <a:latin typeface="KometPro-Regular ☞"/>
            </a:endParaRPr>
          </a:p>
          <a:p>
            <a:r>
              <a:rPr lang="nl-NL" sz="1400" dirty="0" smtClean="0">
                <a:solidFill>
                  <a:srgbClr val="4472C4">
                    <a:lumMod val="50000"/>
                  </a:srgbClr>
                </a:solidFill>
                <a:latin typeface="KometPro-Regular ☞"/>
              </a:rPr>
              <a:t>Drie </a:t>
            </a:r>
            <a:r>
              <a:rPr lang="nl-NL" sz="1400" dirty="0" smtClean="0">
                <a:solidFill>
                  <a:srgbClr val="4472C4">
                    <a:lumMod val="50000"/>
                  </a:srgbClr>
                </a:solidFill>
                <a:latin typeface="KometPro-Regular ☞"/>
              </a:rPr>
              <a:t>soorten vouchers met bedragen van €1.000 , €4.500 of €7.500</a:t>
            </a:r>
            <a:endParaRPr lang="en-US" sz="1400" dirty="0">
              <a:solidFill>
                <a:srgbClr val="4472C4">
                  <a:lumMod val="50000"/>
                </a:srgbClr>
              </a:solidFill>
              <a:latin typeface="KometPro-Regular ☞"/>
            </a:endParaRPr>
          </a:p>
          <a:p>
            <a:endParaRPr lang="en-US" sz="1400" dirty="0">
              <a:solidFill>
                <a:srgbClr val="4472C4">
                  <a:lumMod val="50000"/>
                </a:srgbClr>
              </a:solidFill>
              <a:latin typeface="KometPro-Regular ☞"/>
            </a:endParaRPr>
          </a:p>
          <a:p>
            <a:r>
              <a:rPr lang="nl-NL" sz="1400" dirty="0">
                <a:solidFill>
                  <a:srgbClr val="4472C4">
                    <a:lumMod val="50000"/>
                  </a:srgbClr>
                </a:solidFill>
                <a:latin typeface="KometPro-Regular ☞"/>
              </a:rPr>
              <a:t>Vanaf 30 april </a:t>
            </a:r>
            <a:r>
              <a:rPr lang="nl-NL" sz="1400" dirty="0" smtClean="0">
                <a:solidFill>
                  <a:srgbClr val="4472C4">
                    <a:lumMod val="50000"/>
                  </a:srgbClr>
                </a:solidFill>
                <a:latin typeface="KometPro-Regular ☞"/>
              </a:rPr>
              <a:t>2021 gaat </a:t>
            </a:r>
            <a:r>
              <a:rPr lang="nl-NL" sz="1400" dirty="0">
                <a:solidFill>
                  <a:srgbClr val="4472C4">
                    <a:lumMod val="50000"/>
                  </a:srgbClr>
                </a:solidFill>
                <a:latin typeface="KometPro-Regular ☞"/>
              </a:rPr>
              <a:t>de eerste call open voor aanvragen. Aanmelden kan via de officiële Di-Plast website: </a:t>
            </a:r>
            <a:r>
              <a:rPr lang="nl-NL" sz="1400" dirty="0">
                <a:solidFill>
                  <a:srgbClr val="4472C4">
                    <a:lumMod val="50000"/>
                  </a:srgbClr>
                </a:solidFill>
                <a:latin typeface="KometPro-Regular ☞"/>
                <a:hlinkClick r:id="rId4" tooltip="www.nweurope.eu/di-plast"/>
              </a:rPr>
              <a:t>www.nweurope.eu/di-plast</a:t>
            </a:r>
            <a:r>
              <a:rPr lang="nl-NL" sz="1400" dirty="0">
                <a:solidFill>
                  <a:srgbClr val="4472C4">
                    <a:lumMod val="50000"/>
                  </a:srgbClr>
                </a:solidFill>
                <a:latin typeface="KometPro-Regular ☞"/>
              </a:rPr>
              <a:t>.</a:t>
            </a:r>
            <a:r>
              <a:rPr lang="nl-NL" sz="1400" dirty="0"/>
              <a:t> </a:t>
            </a:r>
            <a:endParaRPr lang="en-US" sz="1400" dirty="0">
              <a:solidFill>
                <a:schemeClr val="accent5">
                  <a:lumMod val="50000"/>
                </a:schemeClr>
              </a:solidFill>
              <a:latin typeface="KometPro-Regular ☞"/>
            </a:endParaRPr>
          </a:p>
        </p:txBody>
      </p:sp>
    </p:spTree>
    <p:extLst>
      <p:ext uri="{BB962C8B-B14F-4D97-AF65-F5344CB8AC3E}">
        <p14:creationId xmlns:p14="http://schemas.microsoft.com/office/powerpoint/2010/main" val="628427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96" y="0"/>
            <a:ext cx="9144000" cy="5143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5195" y="263706"/>
            <a:ext cx="3019118" cy="830604"/>
          </a:xfrm>
          <a:prstGeom prst="rect">
            <a:avLst/>
          </a:prstGeom>
        </p:spPr>
      </p:pic>
      <p:sp>
        <p:nvSpPr>
          <p:cNvPr id="7" name="TextBox 4">
            <a:extLst>
              <a:ext uri="{FF2B5EF4-FFF2-40B4-BE49-F238E27FC236}">
                <a16:creationId xmlns="" xmlns:a16="http://schemas.microsoft.com/office/drawing/2014/main" id="{13E36CF6-7AC7-42E7-ABB2-4239F3373F94}"/>
              </a:ext>
            </a:extLst>
          </p:cNvPr>
          <p:cNvSpPr txBox="1"/>
          <p:nvPr/>
        </p:nvSpPr>
        <p:spPr>
          <a:xfrm>
            <a:off x="1730691" y="3240679"/>
            <a:ext cx="5934810" cy="1546577"/>
          </a:xfrm>
          <a:prstGeom prst="rect">
            <a:avLst/>
          </a:prstGeom>
          <a:noFill/>
        </p:spPr>
        <p:txBody>
          <a:bodyPr wrap="square" rtlCol="0">
            <a:spAutoFit/>
          </a:bodyPr>
          <a:lstStyle/>
          <a:p>
            <a:pPr lvl="5"/>
            <a:r>
              <a:rPr lang="en-US" dirty="0">
                <a:solidFill>
                  <a:schemeClr val="bg1"/>
                </a:solidFill>
                <a:latin typeface="KometPro-Regular ☞" charset="0"/>
                <a:ea typeface="KometPro-Regular ☞" charset="0"/>
                <a:cs typeface="KometPro-Regular ☞" charset="0"/>
              </a:rPr>
              <a:t>Meer </a:t>
            </a:r>
            <a:r>
              <a:rPr lang="en-US" dirty="0" err="1" smtClean="0">
                <a:solidFill>
                  <a:schemeClr val="bg1"/>
                </a:solidFill>
                <a:latin typeface="KometPro-Regular ☞" charset="0"/>
                <a:ea typeface="KometPro-Regular ☞" charset="0"/>
                <a:cs typeface="KometPro-Regular ☞" charset="0"/>
              </a:rPr>
              <a:t>weten</a:t>
            </a:r>
            <a:r>
              <a:rPr lang="en-US" dirty="0" smtClean="0">
                <a:solidFill>
                  <a:schemeClr val="bg1"/>
                </a:solidFill>
                <a:latin typeface="KometPro-Regular ☞" charset="0"/>
                <a:ea typeface="KometPro-Regular ☞" charset="0"/>
                <a:cs typeface="KometPro-Regular ☞" charset="0"/>
              </a:rPr>
              <a:t>?</a:t>
            </a:r>
          </a:p>
          <a:p>
            <a:pPr lvl="5"/>
            <a:r>
              <a:rPr lang="en-US" dirty="0" err="1" smtClean="0">
                <a:solidFill>
                  <a:schemeClr val="bg1"/>
                </a:solidFill>
                <a:latin typeface="KometPro-Regular ☞" charset="0"/>
                <a:ea typeface="KometPro-Regular ☞" charset="0"/>
                <a:cs typeface="KometPro-Regular ☞" charset="0"/>
              </a:rPr>
              <a:t>Kijk</a:t>
            </a:r>
            <a:r>
              <a:rPr lang="en-US" dirty="0" smtClean="0">
                <a:solidFill>
                  <a:schemeClr val="bg1"/>
                </a:solidFill>
                <a:latin typeface="KometPro-Regular ☞" charset="0"/>
                <a:ea typeface="KometPro-Regular ☞" charset="0"/>
                <a:cs typeface="KometPro-Regular ☞" charset="0"/>
              </a:rPr>
              <a:t> op www.dynova.nl</a:t>
            </a:r>
            <a:endParaRPr lang="en-US" dirty="0">
              <a:solidFill>
                <a:schemeClr val="bg1"/>
              </a:solidFill>
              <a:latin typeface="KometPro-Regular ☞" charset="0"/>
              <a:ea typeface="KometPro-Regular ☞" charset="0"/>
              <a:cs typeface="KometPro-Regular ☞" charset="0"/>
            </a:endParaRPr>
          </a:p>
          <a:p>
            <a:pPr lvl="5"/>
            <a:r>
              <a:rPr lang="en-US" dirty="0" smtClean="0">
                <a:solidFill>
                  <a:schemeClr val="bg1"/>
                </a:solidFill>
                <a:latin typeface="KometPro-Regular ☞" charset="0"/>
                <a:ea typeface="KometPro-Regular ☞" charset="0"/>
                <a:cs typeface="KometPro-Regular ☞" charset="0"/>
              </a:rPr>
              <a:t>of neem contact op met</a:t>
            </a:r>
          </a:p>
          <a:p>
            <a:pPr algn="ctr"/>
            <a:endParaRPr lang="en-US" dirty="0">
              <a:solidFill>
                <a:schemeClr val="bg1"/>
              </a:solidFill>
              <a:latin typeface="KometPro-Regular ☞" charset="0"/>
              <a:ea typeface="KometPro-Regular ☞" charset="0"/>
              <a:cs typeface="KometPro-Regular ☞" charset="0"/>
            </a:endParaRPr>
          </a:p>
          <a:p>
            <a:r>
              <a:rPr lang="en-US" dirty="0" err="1" smtClean="0">
                <a:solidFill>
                  <a:schemeClr val="bg1"/>
                </a:solidFill>
                <a:latin typeface="KometPro-Regular ☞" charset="0"/>
                <a:ea typeface="KometPro-Regular ☞" charset="0"/>
                <a:cs typeface="KometPro-Regular ☞" charset="0"/>
              </a:rPr>
              <a:t>Jolanda</a:t>
            </a:r>
            <a:r>
              <a:rPr lang="en-US" dirty="0" smtClean="0">
                <a:solidFill>
                  <a:schemeClr val="bg1"/>
                </a:solidFill>
                <a:latin typeface="KometPro-Regular ☞" charset="0"/>
                <a:ea typeface="KometPro-Regular ☞" charset="0"/>
                <a:cs typeface="KometPro-Regular ☞" charset="0"/>
              </a:rPr>
              <a:t> </a:t>
            </a:r>
            <a:r>
              <a:rPr lang="en-US" dirty="0" err="1" smtClean="0">
                <a:solidFill>
                  <a:schemeClr val="bg1"/>
                </a:solidFill>
                <a:latin typeface="KometPro-Regular ☞" charset="0"/>
                <a:ea typeface="KometPro-Regular ☞" charset="0"/>
                <a:cs typeface="KometPro-Regular ☞" charset="0"/>
              </a:rPr>
              <a:t>Versteeg</a:t>
            </a:r>
            <a:r>
              <a:rPr lang="en-US" dirty="0" smtClean="0">
                <a:solidFill>
                  <a:schemeClr val="bg1"/>
                </a:solidFill>
                <a:latin typeface="KometPro-Regular ☞" charset="0"/>
                <a:ea typeface="KometPro-Regular ☞" charset="0"/>
                <a:cs typeface="KometPro-Regular ☞" charset="0"/>
              </a:rPr>
              <a:t> 			</a:t>
            </a:r>
            <a:r>
              <a:rPr lang="en-US" dirty="0" err="1" smtClean="0">
                <a:solidFill>
                  <a:schemeClr val="bg1"/>
                </a:solidFill>
                <a:latin typeface="KometPro-Regular ☞" charset="0"/>
                <a:ea typeface="KometPro-Regular ☞" charset="0"/>
                <a:cs typeface="KometPro-Regular ☞" charset="0"/>
              </a:rPr>
              <a:t>Gert</a:t>
            </a:r>
            <a:r>
              <a:rPr lang="en-US" dirty="0" smtClean="0">
                <a:solidFill>
                  <a:schemeClr val="bg1"/>
                </a:solidFill>
                <a:latin typeface="KometPro-Regular ☞" charset="0"/>
                <a:ea typeface="KometPro-Regular ☞" charset="0"/>
                <a:cs typeface="KometPro-Regular ☞" charset="0"/>
              </a:rPr>
              <a:t>-Jan Slob</a:t>
            </a:r>
          </a:p>
          <a:p>
            <a:r>
              <a:rPr lang="en-US" dirty="0" smtClean="0">
                <a:solidFill>
                  <a:schemeClr val="bg1"/>
                </a:solidFill>
                <a:latin typeface="KometPro-Regular ☞" charset="0"/>
                <a:ea typeface="KometPro-Regular ☞" charset="0"/>
                <a:cs typeface="KometPro-Regular ☞" charset="0"/>
              </a:rPr>
              <a:t>e. jolandaversteeg@dynova.nl		e. gertjanslob@dynova.nl</a:t>
            </a:r>
            <a:endParaRPr lang="en-US" dirty="0">
              <a:solidFill>
                <a:schemeClr val="bg1"/>
              </a:solidFill>
              <a:latin typeface="KometPro-Regular ☞" charset="0"/>
              <a:ea typeface="KometPro-Regular ☞" charset="0"/>
              <a:cs typeface="KometPro-Regular ☞" charset="0"/>
            </a:endParaRPr>
          </a:p>
          <a:p>
            <a:r>
              <a:rPr lang="en-US" dirty="0" smtClean="0">
                <a:solidFill>
                  <a:schemeClr val="bg1"/>
                </a:solidFill>
                <a:latin typeface="KometPro-Regular ☞" charset="0"/>
                <a:ea typeface="KometPro-Regular ☞" charset="0"/>
                <a:cs typeface="KometPro-Regular ☞" charset="0"/>
              </a:rPr>
              <a:t>m. </a:t>
            </a:r>
            <a:r>
              <a:rPr lang="nl-NL" dirty="0" smtClean="0">
                <a:solidFill>
                  <a:schemeClr val="bg1"/>
                </a:solidFill>
                <a:latin typeface="KometPro-Regular ☞" charset="0"/>
                <a:ea typeface="KometPro-Regular ☞" charset="0"/>
                <a:cs typeface="KometPro-Regular ☞" charset="0"/>
              </a:rPr>
              <a:t>06 22 </a:t>
            </a:r>
            <a:r>
              <a:rPr lang="nl-NL" dirty="0">
                <a:solidFill>
                  <a:schemeClr val="bg1"/>
                </a:solidFill>
                <a:latin typeface="KometPro-Regular ☞" charset="0"/>
                <a:ea typeface="KometPro-Regular ☞" charset="0"/>
                <a:cs typeface="KometPro-Regular ☞" charset="0"/>
              </a:rPr>
              <a:t>11 76 </a:t>
            </a:r>
            <a:r>
              <a:rPr lang="nl-NL" dirty="0" smtClean="0">
                <a:solidFill>
                  <a:schemeClr val="bg1"/>
                </a:solidFill>
                <a:latin typeface="KometPro-Regular ☞" charset="0"/>
                <a:ea typeface="KometPro-Regular ☞" charset="0"/>
                <a:cs typeface="KometPro-Regular ☞" charset="0"/>
              </a:rPr>
              <a:t>35				m. 06 21 </a:t>
            </a:r>
            <a:r>
              <a:rPr lang="nl-NL" dirty="0">
                <a:solidFill>
                  <a:schemeClr val="bg1"/>
                </a:solidFill>
                <a:latin typeface="KometPro-Regular ☞" charset="0"/>
                <a:ea typeface="KometPro-Regular ☞" charset="0"/>
                <a:cs typeface="KometPro-Regular ☞" charset="0"/>
              </a:rPr>
              <a:t>54 27 72</a:t>
            </a:r>
            <a:endParaRPr lang="en-US" dirty="0">
              <a:solidFill>
                <a:schemeClr val="bg1"/>
              </a:solidFill>
              <a:latin typeface="KometPro-Regular ☞" charset="0"/>
              <a:ea typeface="KometPro-Regular ☞" charset="0"/>
              <a:cs typeface="KometPro-Regular ☞" charset="0"/>
            </a:endParaRPr>
          </a:p>
        </p:txBody>
      </p:sp>
      <p:sp>
        <p:nvSpPr>
          <p:cNvPr id="8" name="Rechthoek 7"/>
          <p:cNvSpPr/>
          <p:nvPr/>
        </p:nvSpPr>
        <p:spPr>
          <a:xfrm>
            <a:off x="2082069" y="1163366"/>
            <a:ext cx="4572000" cy="1754326"/>
          </a:xfrm>
          <a:prstGeom prst="rect">
            <a:avLst/>
          </a:prstGeom>
        </p:spPr>
        <p:txBody>
          <a:bodyPr>
            <a:spAutoFit/>
          </a:bodyPr>
          <a:lstStyle/>
          <a:p>
            <a:r>
              <a:rPr lang="nl-NL" dirty="0">
                <a:solidFill>
                  <a:schemeClr val="bg1"/>
                </a:solidFill>
                <a:latin typeface="KometPro-Regular ☞" charset="0"/>
                <a:ea typeface="KometPro-Regular ☞" charset="0"/>
                <a:cs typeface="KometPro-Regular ☞" charset="0"/>
              </a:rPr>
              <a:t>Circulaire </a:t>
            </a:r>
            <a:r>
              <a:rPr lang="nl-NL" dirty="0" smtClean="0">
                <a:solidFill>
                  <a:schemeClr val="bg1"/>
                </a:solidFill>
                <a:latin typeface="KometPro-Regular ☞" charset="0"/>
                <a:ea typeface="KometPro-Regular ☞" charset="0"/>
                <a:cs typeface="KometPro-Regular ☞" charset="0"/>
              </a:rPr>
              <a:t>economie: focus subsidiebeleid vooral op techniek en demonstratie</a:t>
            </a:r>
            <a:endParaRPr lang="nl-NL" dirty="0">
              <a:solidFill>
                <a:schemeClr val="bg1"/>
              </a:solidFill>
              <a:latin typeface="KometPro-Regular ☞" charset="0"/>
              <a:ea typeface="KometPro-Regular ☞" charset="0"/>
              <a:cs typeface="KometPro-Regular ☞" charset="0"/>
            </a:endParaRPr>
          </a:p>
          <a:p>
            <a:endParaRPr lang="nl-NL" dirty="0">
              <a:solidFill>
                <a:schemeClr val="bg1"/>
              </a:solidFill>
              <a:latin typeface="KometPro-Regular ☞" charset="0"/>
              <a:ea typeface="KometPro-Regular ☞" charset="0"/>
              <a:cs typeface="KometPro-Regular ☞" charset="0"/>
            </a:endParaRPr>
          </a:p>
          <a:p>
            <a:r>
              <a:rPr lang="nl-NL" dirty="0">
                <a:solidFill>
                  <a:schemeClr val="bg1"/>
                </a:solidFill>
                <a:latin typeface="KometPro-Regular ☞" charset="0"/>
                <a:ea typeface="KometPro-Regular ☞" charset="0"/>
                <a:cs typeface="KometPro-Regular ☞" charset="0"/>
              </a:rPr>
              <a:t>Veel gebruikte regelingen en praktijkvoorbeelden</a:t>
            </a:r>
          </a:p>
          <a:p>
            <a:pPr marL="285750" indent="-285750">
              <a:buFont typeface="Wingdings" panose="05000000000000000000" pitchFamily="2" charset="2"/>
              <a:buChar char="ü"/>
            </a:pPr>
            <a:r>
              <a:rPr lang="nl-NL" dirty="0" smtClean="0">
                <a:solidFill>
                  <a:schemeClr val="bg1"/>
                </a:solidFill>
                <a:latin typeface="KometPro-Regular ☞" charset="0"/>
                <a:ea typeface="KometPro-Regular ☞" charset="0"/>
                <a:cs typeface="KometPro-Regular ☞" charset="0"/>
              </a:rPr>
              <a:t>Circulaire </a:t>
            </a:r>
            <a:r>
              <a:rPr lang="nl-NL" dirty="0">
                <a:solidFill>
                  <a:schemeClr val="bg1"/>
                </a:solidFill>
                <a:latin typeface="KometPro-Regular ☞" charset="0"/>
                <a:ea typeface="KometPro-Regular ☞" charset="0"/>
                <a:cs typeface="KometPro-Regular ☞" charset="0"/>
              </a:rPr>
              <a:t>ketenprojecten</a:t>
            </a:r>
          </a:p>
          <a:p>
            <a:pPr marL="285750" indent="-285750">
              <a:buFont typeface="Wingdings" panose="05000000000000000000" pitchFamily="2" charset="2"/>
              <a:buChar char="ü"/>
            </a:pPr>
            <a:r>
              <a:rPr lang="nl-NL" dirty="0" smtClean="0">
                <a:solidFill>
                  <a:schemeClr val="bg1"/>
                </a:solidFill>
                <a:latin typeface="KometPro-Regular ☞" charset="0"/>
                <a:ea typeface="KometPro-Regular ☞" charset="0"/>
                <a:cs typeface="KometPro-Regular ☞" charset="0"/>
              </a:rPr>
              <a:t>Fiscale </a:t>
            </a:r>
            <a:r>
              <a:rPr lang="nl-NL" dirty="0">
                <a:solidFill>
                  <a:schemeClr val="bg1"/>
                </a:solidFill>
                <a:latin typeface="KometPro-Regular ☞" charset="0"/>
                <a:ea typeface="KometPro-Regular ☞" charset="0"/>
                <a:cs typeface="KometPro-Regular ☞" charset="0"/>
              </a:rPr>
              <a:t>investeringsregelingen</a:t>
            </a:r>
          </a:p>
          <a:p>
            <a:pPr marL="285750" indent="-285750">
              <a:buFont typeface="Wingdings" panose="05000000000000000000" pitchFamily="2" charset="2"/>
              <a:buChar char="ü"/>
            </a:pPr>
            <a:r>
              <a:rPr lang="nl-NL" dirty="0" smtClean="0">
                <a:solidFill>
                  <a:schemeClr val="bg1"/>
                </a:solidFill>
                <a:latin typeface="KometPro-Regular ☞" charset="0"/>
                <a:ea typeface="KometPro-Regular ☞" charset="0"/>
                <a:cs typeface="KometPro-Regular ☞" charset="0"/>
              </a:rPr>
              <a:t>Regelingen </a:t>
            </a:r>
            <a:r>
              <a:rPr lang="nl-NL" dirty="0">
                <a:solidFill>
                  <a:schemeClr val="bg1"/>
                </a:solidFill>
                <a:latin typeface="KometPro-Regular ☞" charset="0"/>
                <a:ea typeface="KometPro-Regular ☞" charset="0"/>
                <a:cs typeface="KometPro-Regular ☞" charset="0"/>
              </a:rPr>
              <a:t>Research &amp; Development</a:t>
            </a:r>
          </a:p>
          <a:p>
            <a:pPr marL="285750" indent="-285750">
              <a:buFont typeface="Wingdings" panose="05000000000000000000" pitchFamily="2" charset="2"/>
              <a:buChar char="ü"/>
            </a:pPr>
            <a:r>
              <a:rPr lang="nl-NL" dirty="0" smtClean="0">
                <a:solidFill>
                  <a:schemeClr val="bg1"/>
                </a:solidFill>
                <a:latin typeface="KometPro-Regular ☞" charset="0"/>
                <a:ea typeface="KometPro-Regular ☞" charset="0"/>
                <a:cs typeface="KometPro-Regular ☞" charset="0"/>
              </a:rPr>
              <a:t>Pilot </a:t>
            </a:r>
            <a:r>
              <a:rPr lang="nl-NL" dirty="0">
                <a:solidFill>
                  <a:schemeClr val="bg1"/>
                </a:solidFill>
                <a:latin typeface="KometPro-Regular ☞" charset="0"/>
                <a:ea typeface="KometPro-Regular ☞" charset="0"/>
                <a:cs typeface="KometPro-Regular ☞" charset="0"/>
              </a:rPr>
              <a:t>en d</a:t>
            </a:r>
            <a:r>
              <a:rPr lang="en-US" dirty="0" err="1">
                <a:solidFill>
                  <a:schemeClr val="bg1"/>
                </a:solidFill>
                <a:latin typeface="KometPro-Regular ☞" charset="0"/>
                <a:ea typeface="KometPro-Regular ☞" charset="0"/>
                <a:cs typeface="KometPro-Regular ☞" charset="0"/>
              </a:rPr>
              <a:t>emonstraties</a:t>
            </a:r>
            <a:endParaRPr lang="en-US" dirty="0">
              <a:solidFill>
                <a:schemeClr val="bg1"/>
              </a:solidFill>
              <a:latin typeface="KometPro-Regular ☞" charset="0"/>
              <a:ea typeface="KometPro-Regular ☞" charset="0"/>
              <a:cs typeface="KometPro-Regular ☞" charset="0"/>
            </a:endParaRPr>
          </a:p>
        </p:txBody>
      </p:sp>
    </p:spTree>
    <p:extLst>
      <p:ext uri="{BB962C8B-B14F-4D97-AF65-F5344CB8AC3E}">
        <p14:creationId xmlns:p14="http://schemas.microsoft.com/office/powerpoint/2010/main" val="817211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392" y="299803"/>
            <a:ext cx="1742188" cy="479302"/>
          </a:xfrm>
          <a:prstGeom prst="rect">
            <a:avLst/>
          </a:prstGeom>
        </p:spPr>
      </p:pic>
      <p:sp>
        <p:nvSpPr>
          <p:cNvPr id="5" name="TextBox 4"/>
          <p:cNvSpPr txBox="1"/>
          <p:nvPr/>
        </p:nvSpPr>
        <p:spPr>
          <a:xfrm>
            <a:off x="613691" y="1020099"/>
            <a:ext cx="8046523" cy="2769989"/>
          </a:xfrm>
          <a:prstGeom prst="rect">
            <a:avLst/>
          </a:prstGeom>
          <a:noFill/>
        </p:spPr>
        <p:txBody>
          <a:bodyPr wrap="square" rtlCol="0">
            <a:spAutoFit/>
          </a:bodyPr>
          <a:lstStyle/>
          <a:p>
            <a:r>
              <a:rPr lang="nl-NL" sz="1400" dirty="0">
                <a:solidFill>
                  <a:schemeClr val="accent5">
                    <a:lumMod val="50000"/>
                  </a:schemeClr>
                </a:solidFill>
                <a:latin typeface="KometPro-Regular ☞"/>
              </a:rPr>
              <a:t>Voorstellen</a:t>
            </a:r>
          </a:p>
          <a:p>
            <a:endParaRPr lang="nl-NL" sz="1400" dirty="0">
              <a:solidFill>
                <a:schemeClr val="accent5">
                  <a:lumMod val="50000"/>
                </a:schemeClr>
              </a:solidFill>
              <a:latin typeface="KometPro-Regular ☞"/>
            </a:endParaRPr>
          </a:p>
          <a:p>
            <a:r>
              <a:rPr lang="nl-NL" sz="1400" dirty="0">
                <a:solidFill>
                  <a:schemeClr val="accent5">
                    <a:lumMod val="50000"/>
                  </a:schemeClr>
                </a:solidFill>
                <a:latin typeface="KometPro-Regular ☞"/>
              </a:rPr>
              <a:t>Circulaire economie en </a:t>
            </a:r>
            <a:r>
              <a:rPr lang="nl-NL" sz="1400" dirty="0" smtClean="0">
                <a:solidFill>
                  <a:schemeClr val="accent5">
                    <a:lumMod val="50000"/>
                  </a:schemeClr>
                </a:solidFill>
                <a:latin typeface="KometPro-Regular ☞"/>
              </a:rPr>
              <a:t>subsidiebeleid overheid</a:t>
            </a:r>
            <a:endParaRPr lang="nl-NL" sz="1400" dirty="0">
              <a:solidFill>
                <a:schemeClr val="accent5">
                  <a:lumMod val="50000"/>
                </a:schemeClr>
              </a:solidFill>
              <a:latin typeface="KometPro-Regular ☞"/>
            </a:endParaRPr>
          </a:p>
          <a:p>
            <a:endParaRPr lang="nl-NL" sz="1400" dirty="0">
              <a:solidFill>
                <a:schemeClr val="accent5">
                  <a:lumMod val="50000"/>
                </a:schemeClr>
              </a:solidFill>
              <a:latin typeface="KometPro-Regular ☞"/>
            </a:endParaRPr>
          </a:p>
          <a:p>
            <a:r>
              <a:rPr lang="nl-NL" sz="1400" dirty="0">
                <a:solidFill>
                  <a:schemeClr val="accent5">
                    <a:lumMod val="50000"/>
                  </a:schemeClr>
                </a:solidFill>
                <a:latin typeface="KometPro-Regular ☞"/>
              </a:rPr>
              <a:t>Veel gebruikte regelingen en praktijkvoorbeelden</a:t>
            </a:r>
          </a:p>
          <a:p>
            <a:pPr lvl="1"/>
            <a:r>
              <a:rPr lang="nl-NL" sz="1400" dirty="0">
                <a:solidFill>
                  <a:schemeClr val="accent5">
                    <a:lumMod val="50000"/>
                  </a:schemeClr>
                </a:solidFill>
                <a:latin typeface="KometPro-Regular ☞"/>
              </a:rPr>
              <a:t>A. Circulaire ketenprojecten</a:t>
            </a:r>
          </a:p>
          <a:p>
            <a:pPr lvl="1"/>
            <a:r>
              <a:rPr lang="nl-NL" sz="1400" dirty="0">
                <a:solidFill>
                  <a:schemeClr val="accent5">
                    <a:lumMod val="50000"/>
                  </a:schemeClr>
                </a:solidFill>
                <a:latin typeface="KometPro-Regular ☞"/>
              </a:rPr>
              <a:t>B. Fiscale investeringsregelingen</a:t>
            </a:r>
          </a:p>
          <a:p>
            <a:pPr lvl="1"/>
            <a:r>
              <a:rPr lang="nl-NL" sz="1400" dirty="0">
                <a:solidFill>
                  <a:schemeClr val="accent5">
                    <a:lumMod val="50000"/>
                  </a:schemeClr>
                </a:solidFill>
                <a:latin typeface="KometPro-Regular ☞"/>
              </a:rPr>
              <a:t>C. Regelingen Research &amp; Development</a:t>
            </a:r>
          </a:p>
          <a:p>
            <a:pPr lvl="1"/>
            <a:r>
              <a:rPr lang="nl-NL" sz="1400" dirty="0">
                <a:solidFill>
                  <a:schemeClr val="accent5">
                    <a:lumMod val="50000"/>
                  </a:schemeClr>
                </a:solidFill>
                <a:latin typeface="KometPro-Regular ☞"/>
              </a:rPr>
              <a:t>D. Pilot en d</a:t>
            </a:r>
            <a:r>
              <a:rPr lang="en-US" sz="1400" dirty="0" err="1">
                <a:solidFill>
                  <a:schemeClr val="accent5">
                    <a:lumMod val="50000"/>
                  </a:schemeClr>
                </a:solidFill>
                <a:latin typeface="KometPro-Regular ☞"/>
              </a:rPr>
              <a:t>emonstraties</a:t>
            </a:r>
            <a:endParaRPr lang="en-US" sz="1400" dirty="0">
              <a:solidFill>
                <a:schemeClr val="accent5">
                  <a:lumMod val="50000"/>
                </a:schemeClr>
              </a:solidFill>
              <a:latin typeface="KometPro-Regular ☞"/>
            </a:endParaRPr>
          </a:p>
          <a:p>
            <a:endParaRPr lang="nl-NL" sz="1600" dirty="0">
              <a:solidFill>
                <a:srgbClr val="92D050"/>
              </a:solidFill>
              <a:latin typeface="KometPro-Bold ☞" charset="0"/>
              <a:ea typeface="KometPro-Bold ☞" charset="0"/>
              <a:cs typeface="KometPro-Bold ☞" charset="0"/>
            </a:endParaRPr>
          </a:p>
          <a:p>
            <a:endParaRPr lang="nl-NL" sz="1600" dirty="0" smtClean="0">
              <a:solidFill>
                <a:srgbClr val="92D050"/>
              </a:solidFill>
              <a:latin typeface="KometPro-Bold ☞" charset="0"/>
              <a:ea typeface="KometPro-Bold ☞" charset="0"/>
              <a:cs typeface="KometPro-Bold ☞" charset="0"/>
            </a:endParaRPr>
          </a:p>
          <a:p>
            <a:endParaRPr lang="nl-NL" sz="1600" dirty="0">
              <a:solidFill>
                <a:srgbClr val="92D050"/>
              </a:solidFill>
              <a:latin typeface="KometPro-Bold ☞" charset="0"/>
              <a:ea typeface="KometPro-Bold ☞" charset="0"/>
              <a:cs typeface="KometPro-Bold ☞" charset="0"/>
            </a:endParaRPr>
          </a:p>
        </p:txBody>
      </p:sp>
    </p:spTree>
    <p:extLst>
      <p:ext uri="{BB962C8B-B14F-4D97-AF65-F5344CB8AC3E}">
        <p14:creationId xmlns:p14="http://schemas.microsoft.com/office/powerpoint/2010/main" val="16770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9144000" cy="5143500"/>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392" y="299803"/>
            <a:ext cx="1742188" cy="479302"/>
          </a:xfrm>
          <a:prstGeom prst="rect">
            <a:avLst/>
          </a:prstGeom>
        </p:spPr>
      </p:pic>
      <p:pic>
        <p:nvPicPr>
          <p:cNvPr id="6" name="Afbeelding 5">
            <a:extLst>
              <a:ext uri="{FF2B5EF4-FFF2-40B4-BE49-F238E27FC236}">
                <a16:creationId xmlns:a16="http://schemas.microsoft.com/office/drawing/2014/main" xmlns="" id="{D5154C05-6BA2-4322-81E4-545069EB18D0}"/>
              </a:ext>
            </a:extLst>
          </p:cNvPr>
          <p:cNvPicPr>
            <a:picLocks noChangeAspect="1"/>
          </p:cNvPicPr>
          <p:nvPr/>
        </p:nvPicPr>
        <p:blipFill>
          <a:blip r:embed="rId4"/>
          <a:stretch>
            <a:fillRect/>
          </a:stretch>
        </p:blipFill>
        <p:spPr>
          <a:xfrm>
            <a:off x="6048789" y="2939457"/>
            <a:ext cx="1814758" cy="1582500"/>
          </a:xfrm>
          <a:prstGeom prst="rect">
            <a:avLst/>
          </a:prstGeom>
        </p:spPr>
      </p:pic>
      <p:pic>
        <p:nvPicPr>
          <p:cNvPr id="2050" name="Picture 2" descr="Dynova - Home | Facebook">
            <a:extLst>
              <a:ext uri="{FF2B5EF4-FFF2-40B4-BE49-F238E27FC236}">
                <a16:creationId xmlns:a16="http://schemas.microsoft.com/office/drawing/2014/main" xmlns="" id="{A8A2D8C8-0989-491C-B763-C6874164BC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788" y="1089087"/>
            <a:ext cx="1814759" cy="1552562"/>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xmlns="" id="{ADFB22CA-66CC-4FF2-97A9-AE9DCB6FEF45}"/>
              </a:ext>
            </a:extLst>
          </p:cNvPr>
          <p:cNvSpPr txBox="1"/>
          <p:nvPr/>
        </p:nvSpPr>
        <p:spPr>
          <a:xfrm>
            <a:off x="6593378" y="4500112"/>
            <a:ext cx="939681" cy="307777"/>
          </a:xfrm>
          <a:prstGeom prst="rect">
            <a:avLst/>
          </a:prstGeom>
          <a:noFill/>
        </p:spPr>
        <p:txBody>
          <a:bodyPr wrap="none" rtlCol="0">
            <a:spAutoFit/>
          </a:bodyPr>
          <a:lstStyle/>
          <a:p>
            <a:r>
              <a:rPr lang="nl-NL" sz="1400" dirty="0">
                <a:solidFill>
                  <a:schemeClr val="accent5">
                    <a:lumMod val="50000"/>
                  </a:schemeClr>
                </a:solidFill>
                <a:latin typeface="KometPro-Regular ☞"/>
              </a:rPr>
              <a:t>Zaandam</a:t>
            </a:r>
          </a:p>
        </p:txBody>
      </p:sp>
      <p:sp>
        <p:nvSpPr>
          <p:cNvPr id="8" name="Tekstvak 7">
            <a:extLst>
              <a:ext uri="{FF2B5EF4-FFF2-40B4-BE49-F238E27FC236}">
                <a16:creationId xmlns:a16="http://schemas.microsoft.com/office/drawing/2014/main" xmlns="" id="{F9DA9057-38CB-44C2-B34D-2065EADB156D}"/>
              </a:ext>
            </a:extLst>
          </p:cNvPr>
          <p:cNvSpPr txBox="1"/>
          <p:nvPr/>
        </p:nvSpPr>
        <p:spPr>
          <a:xfrm>
            <a:off x="6498127" y="2603847"/>
            <a:ext cx="1130181" cy="307777"/>
          </a:xfrm>
          <a:prstGeom prst="rect">
            <a:avLst/>
          </a:prstGeom>
          <a:noFill/>
        </p:spPr>
        <p:txBody>
          <a:bodyPr wrap="none" rtlCol="0">
            <a:spAutoFit/>
          </a:bodyPr>
          <a:lstStyle/>
          <a:p>
            <a:r>
              <a:rPr lang="nl-NL" sz="1400" dirty="0">
                <a:solidFill>
                  <a:schemeClr val="accent5">
                    <a:lumMod val="50000"/>
                  </a:schemeClr>
                </a:solidFill>
                <a:latin typeface="KometPro-Regular ☞"/>
              </a:rPr>
              <a:t>Veenendaal</a:t>
            </a:r>
          </a:p>
        </p:txBody>
      </p:sp>
      <p:graphicFrame>
        <p:nvGraphicFramePr>
          <p:cNvPr id="2052" name="TextBox 4">
            <a:extLst>
              <a:ext uri="{FF2B5EF4-FFF2-40B4-BE49-F238E27FC236}">
                <a16:creationId xmlns:a16="http://schemas.microsoft.com/office/drawing/2014/main" xmlns="" id="{948BC5F6-53D3-4D11-875A-F89E795C9E7F}"/>
              </a:ext>
            </a:extLst>
          </p:cNvPr>
          <p:cNvGraphicFramePr/>
          <p:nvPr>
            <p:extLst>
              <p:ext uri="{D42A27DB-BD31-4B8C-83A1-F6EECF244321}">
                <p14:modId xmlns:p14="http://schemas.microsoft.com/office/powerpoint/2010/main" val="954384870"/>
              </p:ext>
            </p:extLst>
          </p:nvPr>
        </p:nvGraphicFramePr>
        <p:xfrm>
          <a:off x="232318" y="889050"/>
          <a:ext cx="5482951" cy="36625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2866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392" y="299803"/>
            <a:ext cx="1742188" cy="479302"/>
          </a:xfrm>
          <a:prstGeom prst="rect">
            <a:avLst/>
          </a:prstGeom>
        </p:spPr>
      </p:pic>
      <p:sp>
        <p:nvSpPr>
          <p:cNvPr id="5" name="TextBox 4"/>
          <p:cNvSpPr txBox="1"/>
          <p:nvPr/>
        </p:nvSpPr>
        <p:spPr>
          <a:xfrm>
            <a:off x="1189396" y="1234275"/>
            <a:ext cx="6417117" cy="3293209"/>
          </a:xfrm>
          <a:prstGeom prst="rect">
            <a:avLst/>
          </a:prstGeom>
          <a:noFill/>
        </p:spPr>
        <p:txBody>
          <a:bodyPr wrap="square" rtlCol="0">
            <a:spAutoFit/>
          </a:bodyPr>
          <a:lstStyle/>
          <a:p>
            <a:endParaRPr lang="nl-NL" sz="1600" dirty="0">
              <a:solidFill>
                <a:srgbClr val="92D050"/>
              </a:solidFill>
              <a:latin typeface="KometPro-Bold ☞" charset="0"/>
              <a:ea typeface="KometPro-Bold ☞" charset="0"/>
              <a:cs typeface="KometPro-Bold ☞" charset="0"/>
            </a:endParaRPr>
          </a:p>
          <a:p>
            <a:endParaRPr lang="nl-NL" sz="1400" dirty="0">
              <a:solidFill>
                <a:schemeClr val="accent5">
                  <a:lumMod val="50000"/>
                </a:schemeClr>
              </a:solidFill>
            </a:endParaRPr>
          </a:p>
          <a:p>
            <a:pPr marL="285750" indent="-285750">
              <a:buFont typeface="Arial" panose="020B0604020202020204" pitchFamily="34" charset="0"/>
              <a:buChar char="•"/>
            </a:pPr>
            <a:endParaRPr lang="nl-NL" sz="1400" dirty="0">
              <a:solidFill>
                <a:schemeClr val="accent5">
                  <a:lumMod val="50000"/>
                </a:schemeClr>
              </a:solidFill>
            </a:endParaRPr>
          </a:p>
          <a:p>
            <a:pPr marL="285750" indent="-285750">
              <a:buFont typeface="Arial" panose="020B0604020202020204" pitchFamily="34" charset="0"/>
              <a:buChar char="•"/>
            </a:pPr>
            <a:endParaRPr lang="nl-NL" sz="1400" dirty="0">
              <a:solidFill>
                <a:schemeClr val="accent5">
                  <a:lumMod val="50000"/>
                </a:schemeClr>
              </a:solidFill>
            </a:endParaRPr>
          </a:p>
          <a:p>
            <a:pPr marL="285750" indent="-285750">
              <a:buFont typeface="Arial" panose="020B0604020202020204" pitchFamily="34" charset="0"/>
              <a:buChar char="•"/>
            </a:pPr>
            <a:endParaRPr lang="nl-NL" sz="1400" dirty="0">
              <a:solidFill>
                <a:schemeClr val="accent5">
                  <a:lumMod val="50000"/>
                </a:schemeClr>
              </a:solidFill>
            </a:endParaRPr>
          </a:p>
          <a:p>
            <a:endParaRPr lang="nl-NL" sz="1400" dirty="0">
              <a:solidFill>
                <a:schemeClr val="accent5">
                  <a:lumMod val="50000"/>
                </a:schemeClr>
              </a:solidFill>
            </a:endParaRPr>
          </a:p>
          <a:p>
            <a:pPr marL="285750" indent="-285750">
              <a:buFont typeface="Arial" panose="020B0604020202020204" pitchFamily="34" charset="0"/>
              <a:buChar char="•"/>
            </a:pPr>
            <a:endParaRPr lang="nl-NL" sz="1400" dirty="0">
              <a:solidFill>
                <a:schemeClr val="accent5">
                  <a:lumMod val="50000"/>
                </a:schemeClr>
              </a:solidFill>
            </a:endParaRPr>
          </a:p>
          <a:p>
            <a:pPr marL="285750" indent="-285750">
              <a:buFont typeface="Arial" panose="020B0604020202020204" pitchFamily="34" charset="0"/>
              <a:buChar char="•"/>
            </a:pPr>
            <a:endParaRPr lang="nl-NL" sz="1400" dirty="0">
              <a:solidFill>
                <a:schemeClr val="accent5">
                  <a:lumMod val="50000"/>
                </a:schemeClr>
              </a:solidFill>
            </a:endParaRPr>
          </a:p>
          <a:p>
            <a:pPr marL="285750" indent="-285750">
              <a:buFont typeface="Arial" panose="020B0604020202020204" pitchFamily="34" charset="0"/>
              <a:buChar char="•"/>
            </a:pPr>
            <a:endParaRPr lang="nl-NL" sz="1400" dirty="0">
              <a:solidFill>
                <a:schemeClr val="accent5">
                  <a:lumMod val="50000"/>
                </a:schemeClr>
              </a:solidFill>
            </a:endParaRPr>
          </a:p>
          <a:p>
            <a:pPr marL="285750" indent="-285750">
              <a:buFont typeface="Arial" panose="020B0604020202020204" pitchFamily="34" charset="0"/>
              <a:buChar char="•"/>
            </a:pPr>
            <a:endParaRPr lang="nl-NL" sz="1400" dirty="0">
              <a:solidFill>
                <a:schemeClr val="accent5">
                  <a:lumMod val="50000"/>
                </a:schemeClr>
              </a:solidFill>
            </a:endParaRPr>
          </a:p>
          <a:p>
            <a:pPr marL="285750" indent="-285750">
              <a:buFont typeface="Arial" panose="020B0604020202020204" pitchFamily="34" charset="0"/>
              <a:buChar char="•"/>
            </a:pPr>
            <a:endParaRPr lang="nl-NL" sz="1400" dirty="0">
              <a:solidFill>
                <a:schemeClr val="accent5">
                  <a:lumMod val="50000"/>
                </a:schemeClr>
              </a:solidFill>
            </a:endParaRPr>
          </a:p>
          <a:p>
            <a:pPr marL="285750" indent="-285750">
              <a:buFont typeface="Arial" panose="020B0604020202020204" pitchFamily="34" charset="0"/>
              <a:buChar char="•"/>
            </a:pPr>
            <a:endParaRPr lang="nl-NL" sz="1400" dirty="0">
              <a:solidFill>
                <a:schemeClr val="accent5">
                  <a:lumMod val="50000"/>
                </a:schemeClr>
              </a:solidFill>
            </a:endParaRPr>
          </a:p>
          <a:p>
            <a:pPr marL="285750" indent="-285750">
              <a:buFont typeface="Arial" panose="020B0604020202020204" pitchFamily="34" charset="0"/>
              <a:buChar char="•"/>
            </a:pPr>
            <a:endParaRPr lang="nl-NL" sz="1400" dirty="0">
              <a:solidFill>
                <a:schemeClr val="accent5">
                  <a:lumMod val="50000"/>
                </a:schemeClr>
              </a:solidFill>
            </a:endParaRPr>
          </a:p>
          <a:p>
            <a:endParaRPr lang="en-US" sz="1200" dirty="0">
              <a:latin typeface="KometPro-Regular ☞" charset="0"/>
              <a:ea typeface="KometPro-Regular ☞" charset="0"/>
              <a:cs typeface="KometPro-Regular ☞" charset="0"/>
            </a:endParaRPr>
          </a:p>
          <a:p>
            <a:endParaRPr lang="en-US" sz="1200" dirty="0">
              <a:latin typeface="KometPro-Regular ☞" charset="0"/>
              <a:ea typeface="KometPro-Regular ☞" charset="0"/>
              <a:cs typeface="KometPro-Regular ☞" charset="0"/>
            </a:endParaRPr>
          </a:p>
        </p:txBody>
      </p:sp>
      <p:graphicFrame>
        <p:nvGraphicFramePr>
          <p:cNvPr id="6" name="Diagram 5"/>
          <p:cNvGraphicFramePr/>
          <p:nvPr>
            <p:extLst>
              <p:ext uri="{D42A27DB-BD31-4B8C-83A1-F6EECF244321}">
                <p14:modId xmlns:p14="http://schemas.microsoft.com/office/powerpoint/2010/main" val="2508483334"/>
              </p:ext>
            </p:extLst>
          </p:nvPr>
        </p:nvGraphicFramePr>
        <p:xfrm>
          <a:off x="1434508" y="513117"/>
          <a:ext cx="5652157" cy="36732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kstvak 6"/>
          <p:cNvSpPr txBox="1"/>
          <p:nvPr/>
        </p:nvSpPr>
        <p:spPr>
          <a:xfrm>
            <a:off x="1889952" y="4273568"/>
            <a:ext cx="4821128" cy="507831"/>
          </a:xfrm>
          <a:prstGeom prst="rect">
            <a:avLst/>
          </a:prstGeom>
          <a:noFill/>
        </p:spPr>
        <p:txBody>
          <a:bodyPr wrap="none" rtlCol="0">
            <a:spAutoFit/>
          </a:bodyPr>
          <a:lstStyle/>
          <a:p>
            <a:r>
              <a:rPr lang="nl-NL" dirty="0">
                <a:solidFill>
                  <a:srgbClr val="203864"/>
                </a:solidFill>
              </a:rPr>
              <a:t>Subsidie = financiële prikkel voor maatschappelijk gewenst gedrag</a:t>
            </a:r>
          </a:p>
          <a:p>
            <a:endParaRPr lang="nl-NL" dirty="0"/>
          </a:p>
        </p:txBody>
      </p:sp>
      <p:sp>
        <p:nvSpPr>
          <p:cNvPr id="4" name="Rechthoek 3"/>
          <p:cNvSpPr/>
          <p:nvPr/>
        </p:nvSpPr>
        <p:spPr>
          <a:xfrm>
            <a:off x="400169" y="616016"/>
            <a:ext cx="2895344" cy="338554"/>
          </a:xfrm>
          <a:prstGeom prst="rect">
            <a:avLst/>
          </a:prstGeom>
        </p:spPr>
        <p:txBody>
          <a:bodyPr wrap="none">
            <a:spAutoFit/>
          </a:bodyPr>
          <a:lstStyle/>
          <a:p>
            <a:r>
              <a:rPr lang="nl-NL" sz="1600" dirty="0">
                <a:solidFill>
                  <a:srgbClr val="92D050"/>
                </a:solidFill>
                <a:latin typeface="KometPro-Bold ☞" charset="0"/>
                <a:ea typeface="KometPro-Bold ☞" charset="0"/>
                <a:cs typeface="KometPro-Bold ☞" charset="0"/>
              </a:rPr>
              <a:t>Onze focus </a:t>
            </a:r>
            <a:r>
              <a:rPr lang="nl-NL" sz="1600" dirty="0" smtClean="0">
                <a:solidFill>
                  <a:srgbClr val="92D050"/>
                </a:solidFill>
                <a:latin typeface="KometPro-Bold ☞" charset="0"/>
                <a:ea typeface="KometPro-Bold ☞" charset="0"/>
                <a:cs typeface="KometPro-Bold ☞" charset="0"/>
              </a:rPr>
              <a:t>bij subsidiebeleid</a:t>
            </a:r>
            <a:endParaRPr lang="nl-NL" sz="1600" dirty="0"/>
          </a:p>
        </p:txBody>
      </p:sp>
    </p:spTree>
    <p:extLst>
      <p:ext uri="{BB962C8B-B14F-4D97-AF65-F5344CB8AC3E}">
        <p14:creationId xmlns:p14="http://schemas.microsoft.com/office/powerpoint/2010/main" val="2502366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392" y="299803"/>
            <a:ext cx="1742188" cy="479302"/>
          </a:xfrm>
          <a:prstGeom prst="rect">
            <a:avLst/>
          </a:prstGeom>
        </p:spPr>
      </p:pic>
      <p:sp>
        <p:nvSpPr>
          <p:cNvPr id="5" name="TextBox 4"/>
          <p:cNvSpPr txBox="1"/>
          <p:nvPr/>
        </p:nvSpPr>
        <p:spPr>
          <a:xfrm>
            <a:off x="613691" y="1020099"/>
            <a:ext cx="8046523" cy="3785652"/>
          </a:xfrm>
          <a:prstGeom prst="rect">
            <a:avLst/>
          </a:prstGeom>
          <a:noFill/>
        </p:spPr>
        <p:txBody>
          <a:bodyPr wrap="square" rtlCol="0">
            <a:spAutoFit/>
          </a:bodyPr>
          <a:lstStyle/>
          <a:p>
            <a:r>
              <a:rPr lang="nl-NL" sz="1600" dirty="0" smtClean="0">
                <a:solidFill>
                  <a:srgbClr val="92D050"/>
                </a:solidFill>
                <a:latin typeface="KometPro-Bold ☞" charset="0"/>
                <a:ea typeface="KometPro-Bold ☞" charset="0"/>
                <a:cs typeface="KometPro-Bold ☞" charset="0"/>
              </a:rPr>
              <a:t>Circulaire economie en </a:t>
            </a:r>
            <a:r>
              <a:rPr lang="nl-NL" sz="1600" dirty="0" smtClean="0">
                <a:solidFill>
                  <a:srgbClr val="8FC043"/>
                </a:solidFill>
                <a:latin typeface="KometPro-Bold ☞" charset="0"/>
                <a:ea typeface="KometPro-Bold ☞" charset="0"/>
                <a:cs typeface="KometPro-Bold ☞" charset="0"/>
              </a:rPr>
              <a:t>waar hebben we </a:t>
            </a:r>
            <a:r>
              <a:rPr lang="nl-NL" sz="1600" dirty="0" smtClean="0">
                <a:solidFill>
                  <a:srgbClr val="92D050"/>
                </a:solidFill>
                <a:latin typeface="KometPro-Bold ☞" charset="0"/>
                <a:ea typeface="KometPro-Bold ☞" charset="0"/>
                <a:cs typeface="KometPro-Bold ☞" charset="0"/>
              </a:rPr>
              <a:t>het over met subsidies</a:t>
            </a:r>
          </a:p>
          <a:p>
            <a:endParaRPr lang="nl-NL" sz="1600" dirty="0" smtClean="0">
              <a:solidFill>
                <a:srgbClr val="92D050"/>
              </a:solidFill>
              <a:latin typeface="KometPro-Bold ☞" charset="0"/>
              <a:ea typeface="KometPro-Bold ☞" charset="0"/>
              <a:cs typeface="KometPro-Bold ☞" charset="0"/>
            </a:endParaRPr>
          </a:p>
          <a:p>
            <a:r>
              <a:rPr lang="nl-NL" sz="1400" dirty="0">
                <a:solidFill>
                  <a:schemeClr val="accent5">
                    <a:lumMod val="50000"/>
                  </a:schemeClr>
                </a:solidFill>
                <a:latin typeface="KometPro-Regular ☞"/>
              </a:rPr>
              <a:t>Technische voorwaarden: is iets circulair gemaakt</a:t>
            </a:r>
          </a:p>
          <a:p>
            <a:r>
              <a:rPr lang="nl-NL" sz="1400" dirty="0">
                <a:solidFill>
                  <a:schemeClr val="accent5">
                    <a:lumMod val="50000"/>
                  </a:schemeClr>
                </a:solidFill>
                <a:latin typeface="KometPro-Regular ☞"/>
              </a:rPr>
              <a:t>Bijvoorbeeld: gebruik van hernieuwbare, secundaire en/of recycleerbare grondstoffen, </a:t>
            </a:r>
            <a:r>
              <a:rPr lang="nl-NL" sz="1400" dirty="0" err="1">
                <a:solidFill>
                  <a:schemeClr val="accent5">
                    <a:lumMod val="50000"/>
                  </a:schemeClr>
                </a:solidFill>
                <a:latin typeface="KometPro-Regular ☞"/>
              </a:rPr>
              <a:t>remontabel</a:t>
            </a:r>
            <a:endParaRPr lang="nl-NL" sz="1400" dirty="0">
              <a:solidFill>
                <a:schemeClr val="accent5">
                  <a:lumMod val="50000"/>
                </a:schemeClr>
              </a:solidFill>
              <a:latin typeface="KometPro-Regular ☞"/>
            </a:endParaRPr>
          </a:p>
          <a:p>
            <a:endParaRPr lang="nl-NL" sz="1400" dirty="0">
              <a:solidFill>
                <a:schemeClr val="accent5">
                  <a:lumMod val="50000"/>
                </a:schemeClr>
              </a:solidFill>
              <a:latin typeface="KometPro-Regular ☞"/>
            </a:endParaRPr>
          </a:p>
          <a:p>
            <a:r>
              <a:rPr lang="nl-NL" sz="1400" dirty="0">
                <a:solidFill>
                  <a:schemeClr val="accent5">
                    <a:lumMod val="50000"/>
                  </a:schemeClr>
                </a:solidFill>
                <a:latin typeface="KometPro-Regular ☞"/>
              </a:rPr>
              <a:t>Business model voorwaarden: is iets circulair </a:t>
            </a:r>
            <a:r>
              <a:rPr lang="nl-NL" sz="1400" dirty="0" smtClean="0">
                <a:solidFill>
                  <a:schemeClr val="accent5">
                    <a:lumMod val="50000"/>
                  </a:schemeClr>
                </a:solidFill>
                <a:latin typeface="KometPro-Regular ☞"/>
              </a:rPr>
              <a:t>gestimuleerd</a:t>
            </a:r>
            <a:endParaRPr lang="nl-NL" sz="1400" dirty="0">
              <a:solidFill>
                <a:schemeClr val="accent5">
                  <a:lumMod val="50000"/>
                </a:schemeClr>
              </a:solidFill>
              <a:latin typeface="KometPro-Regular ☞"/>
            </a:endParaRPr>
          </a:p>
          <a:p>
            <a:r>
              <a:rPr lang="nl-NL" sz="1400" dirty="0">
                <a:solidFill>
                  <a:schemeClr val="accent5">
                    <a:lumMod val="50000"/>
                  </a:schemeClr>
                </a:solidFill>
                <a:latin typeface="KometPro-Regular ☞"/>
              </a:rPr>
              <a:t>Bijvoorbeeld: betalen voor prestatie </a:t>
            </a:r>
            <a:r>
              <a:rPr lang="nl-NL" sz="1400" dirty="0" smtClean="0">
                <a:solidFill>
                  <a:schemeClr val="accent5">
                    <a:lumMod val="50000"/>
                  </a:schemeClr>
                </a:solidFill>
                <a:latin typeface="KometPro-Regular ☞"/>
              </a:rPr>
              <a:t>i.p.v. </a:t>
            </a:r>
            <a:r>
              <a:rPr lang="nl-NL" sz="1400" dirty="0">
                <a:solidFill>
                  <a:schemeClr val="accent5">
                    <a:lumMod val="50000"/>
                  </a:schemeClr>
                </a:solidFill>
                <a:latin typeface="KometPro-Regular ☞"/>
              </a:rPr>
              <a:t>product, terugkoop afspraken, doorverkoop afspraken</a:t>
            </a:r>
          </a:p>
          <a:p>
            <a:endParaRPr lang="nl-NL" sz="1400" dirty="0">
              <a:solidFill>
                <a:schemeClr val="accent5">
                  <a:lumMod val="50000"/>
                </a:schemeClr>
              </a:solidFill>
              <a:latin typeface="KometPro-Regular ☞"/>
            </a:endParaRPr>
          </a:p>
          <a:p>
            <a:r>
              <a:rPr lang="nl-NL" sz="1400" dirty="0">
                <a:solidFill>
                  <a:schemeClr val="accent5">
                    <a:lumMod val="50000"/>
                  </a:schemeClr>
                </a:solidFill>
                <a:latin typeface="KometPro-Regular ☞"/>
              </a:rPr>
              <a:t>Procesvoorwaarden: is iets circulair georganiseerd</a:t>
            </a:r>
          </a:p>
          <a:p>
            <a:r>
              <a:rPr lang="nl-NL" sz="1400" dirty="0">
                <a:solidFill>
                  <a:schemeClr val="accent5">
                    <a:lumMod val="50000"/>
                  </a:schemeClr>
                </a:solidFill>
                <a:latin typeface="KometPro-Regular ☞"/>
              </a:rPr>
              <a:t>Bijvoorbeeld: onderhoudscontract, keten-afspraken, retourlogistiek geborgd</a:t>
            </a:r>
          </a:p>
          <a:p>
            <a:endParaRPr lang="nl-NL" sz="1400" dirty="0">
              <a:solidFill>
                <a:schemeClr val="accent5">
                  <a:lumMod val="50000"/>
                </a:schemeClr>
              </a:solidFill>
              <a:latin typeface="KometPro-Regular ☞"/>
            </a:endParaRPr>
          </a:p>
          <a:p>
            <a:r>
              <a:rPr lang="nl-NL" sz="1000" dirty="0">
                <a:solidFill>
                  <a:schemeClr val="accent5">
                    <a:lumMod val="50000"/>
                  </a:schemeClr>
                </a:solidFill>
                <a:latin typeface="KometPro-Regular ☞"/>
              </a:rPr>
              <a:t>Bron: MVO Nederland</a:t>
            </a:r>
          </a:p>
          <a:p>
            <a:endParaRPr lang="nl-NL" sz="1600" dirty="0" smtClean="0">
              <a:solidFill>
                <a:srgbClr val="92D050"/>
              </a:solidFill>
              <a:latin typeface="KometPro-Bold ☞" charset="0"/>
              <a:ea typeface="KometPro-Bold ☞" charset="0"/>
              <a:cs typeface="KometPro-Bold ☞" charset="0"/>
            </a:endParaRPr>
          </a:p>
          <a:p>
            <a:pPr algn="ctr"/>
            <a:r>
              <a:rPr lang="nl-NL" sz="1400" b="1" dirty="0" smtClean="0">
                <a:solidFill>
                  <a:srgbClr val="92D050"/>
                </a:solidFill>
                <a:latin typeface="KometPro-Bold ☞" charset="0"/>
                <a:ea typeface="KometPro-Bold ☞" charset="0"/>
                <a:cs typeface="KometPro-Bold ☞" charset="0"/>
              </a:rPr>
              <a:t>Subsidies voor stimulans circulaire economie hebben vooral een focus op projecten/investeringen die uitvoering geven aan technische voorwaarden</a:t>
            </a:r>
          </a:p>
          <a:p>
            <a:endParaRPr lang="nl-NL" sz="1400" b="1" dirty="0">
              <a:solidFill>
                <a:srgbClr val="92D050"/>
              </a:solidFill>
              <a:latin typeface="KometPro-Bold ☞" charset="0"/>
              <a:ea typeface="KometPro-Bold ☞" charset="0"/>
              <a:cs typeface="KometPro-Bold ☞" charset="0"/>
            </a:endParaRPr>
          </a:p>
          <a:p>
            <a:endParaRPr lang="nl-NL" sz="1400" b="1" dirty="0">
              <a:solidFill>
                <a:srgbClr val="92D050"/>
              </a:solidFill>
              <a:latin typeface="KometPro-Bold ☞" charset="0"/>
              <a:ea typeface="KometPro-Bold ☞" charset="0"/>
              <a:cs typeface="KometPro-Bold ☞" charset="0"/>
            </a:endParaRPr>
          </a:p>
        </p:txBody>
      </p:sp>
    </p:spTree>
    <p:extLst>
      <p:ext uri="{BB962C8B-B14F-4D97-AF65-F5344CB8AC3E}">
        <p14:creationId xmlns:p14="http://schemas.microsoft.com/office/powerpoint/2010/main" val="1175576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5392" y="299803"/>
            <a:ext cx="1742188" cy="479302"/>
          </a:xfrm>
          <a:prstGeom prst="rect">
            <a:avLst/>
          </a:prstGeom>
        </p:spPr>
      </p:pic>
      <p:sp>
        <p:nvSpPr>
          <p:cNvPr id="5" name="TextBox 4"/>
          <p:cNvSpPr txBox="1"/>
          <p:nvPr/>
        </p:nvSpPr>
        <p:spPr>
          <a:xfrm>
            <a:off x="364542" y="499090"/>
            <a:ext cx="8046523" cy="4924425"/>
          </a:xfrm>
          <a:prstGeom prst="rect">
            <a:avLst/>
          </a:prstGeom>
          <a:noFill/>
        </p:spPr>
        <p:txBody>
          <a:bodyPr wrap="square" rtlCol="0">
            <a:spAutoFit/>
          </a:bodyPr>
          <a:lstStyle/>
          <a:p>
            <a:r>
              <a:rPr lang="nl-NL" sz="1600" dirty="0" smtClean="0">
                <a:solidFill>
                  <a:srgbClr val="92D050"/>
                </a:solidFill>
                <a:latin typeface="KometPro-Bold ☞" charset="0"/>
                <a:ea typeface="KometPro-Bold ☞" charset="0"/>
                <a:cs typeface="KometPro-Bold ☞" charset="0"/>
              </a:rPr>
              <a:t>Veel gebruikte regelingen</a:t>
            </a:r>
          </a:p>
          <a:p>
            <a:endParaRPr lang="nl-NL" sz="1600" dirty="0">
              <a:solidFill>
                <a:srgbClr val="92D050"/>
              </a:solidFill>
              <a:latin typeface="KometPro-Bold ☞" charset="0"/>
              <a:ea typeface="KometPro-Bold ☞" charset="0"/>
              <a:cs typeface="KometPro-Bold ☞" charset="0"/>
            </a:endParaRPr>
          </a:p>
          <a:p>
            <a:r>
              <a:rPr lang="nl-NL" sz="1600" dirty="0" smtClean="0">
                <a:solidFill>
                  <a:srgbClr val="92D050"/>
                </a:solidFill>
                <a:latin typeface="KometPro-Bold ☞" charset="0"/>
                <a:ea typeface="KometPro-Bold ☞" charset="0"/>
                <a:cs typeface="KometPro-Bold ☞" charset="0"/>
              </a:rPr>
              <a:t>A. Subsidie </a:t>
            </a:r>
            <a:r>
              <a:rPr lang="nl-NL" sz="1600" dirty="0">
                <a:solidFill>
                  <a:srgbClr val="92D050"/>
                </a:solidFill>
                <a:latin typeface="KometPro-Bold ☞" charset="0"/>
                <a:ea typeface="KometPro-Bold ☞" charset="0"/>
                <a:cs typeface="KometPro-Bold ☞" charset="0"/>
              </a:rPr>
              <a:t>Circulaire ketenprojecten</a:t>
            </a:r>
          </a:p>
          <a:p>
            <a:endParaRPr lang="nl-NL" sz="1600" dirty="0" smtClean="0">
              <a:solidFill>
                <a:srgbClr val="92D050"/>
              </a:solidFill>
              <a:latin typeface="KometPro-Bold ☞" charset="0"/>
              <a:ea typeface="KometPro-Bold ☞" charset="0"/>
              <a:cs typeface="KometPro-Bold ☞" charset="0"/>
            </a:endParaRPr>
          </a:p>
          <a:p>
            <a:r>
              <a:rPr lang="nl-NL" sz="1400" dirty="0">
                <a:solidFill>
                  <a:srgbClr val="92D050"/>
                </a:solidFill>
                <a:latin typeface="KometPro-Bold ☞" charset="0"/>
                <a:ea typeface="KometPro-Bold ☞" charset="0"/>
                <a:cs typeface="KometPro-Bold ☞" charset="0"/>
              </a:rPr>
              <a:t>Doel: </a:t>
            </a:r>
            <a:r>
              <a:rPr lang="nl-NL" sz="1400" dirty="0" smtClean="0">
                <a:solidFill>
                  <a:schemeClr val="accent5">
                    <a:lumMod val="50000"/>
                  </a:schemeClr>
                </a:solidFill>
                <a:latin typeface="KometPro-Regular ☞"/>
              </a:rPr>
              <a:t>in </a:t>
            </a:r>
            <a:r>
              <a:rPr lang="nl-NL" sz="1400" dirty="0">
                <a:solidFill>
                  <a:schemeClr val="accent5">
                    <a:lumMod val="50000"/>
                  </a:schemeClr>
                </a:solidFill>
                <a:latin typeface="KometPro-Regular ☞"/>
              </a:rPr>
              <a:t>een circulair samenwerkingsverband werken minimaal 3 en maximaal 6 ondernemers </a:t>
            </a:r>
            <a:r>
              <a:rPr lang="nl-NL" sz="1400" dirty="0" smtClean="0">
                <a:solidFill>
                  <a:schemeClr val="accent5">
                    <a:lumMod val="50000"/>
                  </a:schemeClr>
                </a:solidFill>
                <a:latin typeface="KometPro-Regular ☞"/>
              </a:rPr>
              <a:t>samen </a:t>
            </a:r>
            <a:r>
              <a:rPr lang="nl-NL" sz="1400" dirty="0">
                <a:solidFill>
                  <a:schemeClr val="accent5">
                    <a:lumMod val="50000"/>
                  </a:schemeClr>
                </a:solidFill>
                <a:latin typeface="KometPro-Regular ☞"/>
              </a:rPr>
              <a:t>om product- of materiaalketens circulair te maken. Het kan dan gaan om:</a:t>
            </a:r>
          </a:p>
          <a:p>
            <a:pPr marL="285750" indent="-285750">
              <a:buFont typeface="Wingdings" panose="05000000000000000000" pitchFamily="2" charset="2"/>
              <a:buChar char="§"/>
            </a:pPr>
            <a:r>
              <a:rPr lang="nl-NL" sz="1400" dirty="0">
                <a:solidFill>
                  <a:schemeClr val="accent5">
                    <a:lumMod val="50000"/>
                  </a:schemeClr>
                </a:solidFill>
                <a:latin typeface="KometPro-Regular ☞"/>
              </a:rPr>
              <a:t>veranderingen in bestaande product- of materiaalketens;</a:t>
            </a:r>
          </a:p>
          <a:p>
            <a:pPr marL="285750" indent="-285750">
              <a:buFont typeface="Wingdings" panose="05000000000000000000" pitchFamily="2" charset="2"/>
              <a:buChar char="§"/>
            </a:pPr>
            <a:r>
              <a:rPr lang="nl-NL" sz="1400" dirty="0">
                <a:solidFill>
                  <a:schemeClr val="accent5">
                    <a:lumMod val="50000"/>
                  </a:schemeClr>
                </a:solidFill>
                <a:latin typeface="KometPro-Regular ☞"/>
              </a:rPr>
              <a:t>het opzetten van een nieuwe keten;</a:t>
            </a:r>
          </a:p>
          <a:p>
            <a:pPr marL="285750" indent="-285750">
              <a:buFont typeface="Wingdings" panose="05000000000000000000" pitchFamily="2" charset="2"/>
              <a:buChar char="§"/>
            </a:pPr>
            <a:r>
              <a:rPr lang="nl-NL" sz="1400" dirty="0">
                <a:solidFill>
                  <a:schemeClr val="accent5">
                    <a:lumMod val="50000"/>
                  </a:schemeClr>
                </a:solidFill>
                <a:latin typeface="KometPro-Regular ☞"/>
              </a:rPr>
              <a:t>het opzetten of veranderen van een deel van een keten.</a:t>
            </a:r>
          </a:p>
          <a:p>
            <a:endParaRPr lang="nl-NL" sz="1400" dirty="0">
              <a:solidFill>
                <a:schemeClr val="accent5">
                  <a:lumMod val="50000"/>
                </a:schemeClr>
              </a:solidFill>
              <a:latin typeface="KometPro-Regular ☞"/>
            </a:endParaRPr>
          </a:p>
          <a:p>
            <a:r>
              <a:rPr lang="nl-NL" sz="1600" dirty="0">
                <a:solidFill>
                  <a:srgbClr val="92D050"/>
                </a:solidFill>
                <a:latin typeface="KometPro-Bold ☞" charset="0"/>
                <a:ea typeface="KometPro-Bold ☞" charset="0"/>
                <a:cs typeface="KometPro-Bold ☞" charset="0"/>
              </a:rPr>
              <a:t>Regeling:</a:t>
            </a:r>
            <a:r>
              <a:rPr lang="nl-NL" sz="1400" dirty="0">
                <a:solidFill>
                  <a:schemeClr val="accent5">
                    <a:lumMod val="50000"/>
                  </a:schemeClr>
                </a:solidFill>
                <a:latin typeface="KometPro-Regular ☞"/>
              </a:rPr>
              <a:t> d</a:t>
            </a:r>
            <a:r>
              <a:rPr lang="nl-NL" sz="1400" dirty="0" smtClean="0">
                <a:solidFill>
                  <a:schemeClr val="accent5">
                    <a:lumMod val="50000"/>
                  </a:schemeClr>
                </a:solidFill>
                <a:latin typeface="KometPro-Regular ☞"/>
              </a:rPr>
              <a:t>e subsidie </a:t>
            </a:r>
            <a:r>
              <a:rPr lang="nl-NL" sz="1400" dirty="0">
                <a:solidFill>
                  <a:schemeClr val="accent5">
                    <a:lumMod val="50000"/>
                  </a:schemeClr>
                </a:solidFill>
                <a:latin typeface="KometPro-Regular ☞"/>
              </a:rPr>
              <a:t>bedraagt 50% van </a:t>
            </a:r>
            <a:r>
              <a:rPr lang="nl-NL" sz="1400" dirty="0" smtClean="0">
                <a:solidFill>
                  <a:schemeClr val="accent5">
                    <a:lumMod val="50000"/>
                  </a:schemeClr>
                </a:solidFill>
                <a:latin typeface="KometPro-Regular ☞"/>
              </a:rPr>
              <a:t>eigen </a:t>
            </a:r>
            <a:r>
              <a:rPr lang="nl-NL" sz="1400" dirty="0">
                <a:solidFill>
                  <a:schemeClr val="accent5">
                    <a:lumMod val="50000"/>
                  </a:schemeClr>
                </a:solidFill>
                <a:latin typeface="KometPro-Regular ☞"/>
              </a:rPr>
              <a:t>kosten en inhuur </a:t>
            </a:r>
            <a:r>
              <a:rPr lang="nl-NL" sz="1400" dirty="0" smtClean="0">
                <a:solidFill>
                  <a:schemeClr val="accent5">
                    <a:lumMod val="50000"/>
                  </a:schemeClr>
                </a:solidFill>
                <a:latin typeface="KometPro-Regular ☞"/>
              </a:rPr>
              <a:t>procesbegeleider (verplicht). </a:t>
            </a:r>
            <a:r>
              <a:rPr lang="nl-NL" sz="1400" dirty="0">
                <a:solidFill>
                  <a:schemeClr val="accent5">
                    <a:lumMod val="50000"/>
                  </a:schemeClr>
                </a:solidFill>
                <a:latin typeface="KometPro-Regular ☞"/>
              </a:rPr>
              <a:t>De subsidie is maximaal </a:t>
            </a:r>
            <a:r>
              <a:rPr lang="nl-NL" sz="1400" dirty="0" smtClean="0">
                <a:solidFill>
                  <a:schemeClr val="accent5">
                    <a:lumMod val="50000"/>
                  </a:schemeClr>
                </a:solidFill>
                <a:latin typeface="KometPro-Regular ☞"/>
              </a:rPr>
              <a:t>€20.000 </a:t>
            </a:r>
            <a:r>
              <a:rPr lang="nl-NL" sz="1400" dirty="0">
                <a:solidFill>
                  <a:schemeClr val="accent5">
                    <a:lumMod val="50000"/>
                  </a:schemeClr>
                </a:solidFill>
                <a:latin typeface="KometPro-Regular ☞"/>
              </a:rPr>
              <a:t>per </a:t>
            </a:r>
            <a:r>
              <a:rPr lang="nl-NL" sz="1400" dirty="0" err="1">
                <a:solidFill>
                  <a:schemeClr val="accent5">
                    <a:lumMod val="50000"/>
                  </a:schemeClr>
                </a:solidFill>
                <a:latin typeface="KometPro-Regular ☞"/>
              </a:rPr>
              <a:t>mkb</a:t>
            </a:r>
            <a:r>
              <a:rPr lang="nl-NL" sz="1400" dirty="0">
                <a:solidFill>
                  <a:schemeClr val="accent5">
                    <a:lumMod val="50000"/>
                  </a:schemeClr>
                </a:solidFill>
                <a:latin typeface="KometPro-Regular ☞"/>
              </a:rPr>
              <a:t>-ondernemer in een circulair ketensamenwerkingsverband. </a:t>
            </a:r>
          </a:p>
          <a:p>
            <a:endParaRPr lang="nl-NL" sz="1600" dirty="0" smtClean="0">
              <a:solidFill>
                <a:srgbClr val="92D050"/>
              </a:solidFill>
              <a:latin typeface="KometPro-Bold ☞" charset="0"/>
              <a:ea typeface="KometPro-Bold ☞" charset="0"/>
              <a:cs typeface="KometPro-Bold ☞" charset="0"/>
            </a:endParaRPr>
          </a:p>
          <a:p>
            <a:r>
              <a:rPr lang="nl-NL" sz="1600" dirty="0" smtClean="0">
                <a:solidFill>
                  <a:srgbClr val="92D050"/>
                </a:solidFill>
                <a:latin typeface="KometPro-Bold ☞" charset="0"/>
                <a:ea typeface="KometPro-Bold ☞" charset="0"/>
                <a:cs typeface="KometPro-Bold ☞" charset="0"/>
              </a:rPr>
              <a:t>Aanvragen</a:t>
            </a:r>
            <a:r>
              <a:rPr lang="nl-NL" sz="1600" dirty="0">
                <a:solidFill>
                  <a:srgbClr val="92D050"/>
                </a:solidFill>
                <a:latin typeface="KometPro-Bold ☞" charset="0"/>
                <a:ea typeface="KometPro-Bold ☞" charset="0"/>
                <a:cs typeface="KometPro-Bold ☞" charset="0"/>
              </a:rPr>
              <a:t>: </a:t>
            </a:r>
            <a:r>
              <a:rPr lang="nl-NL" sz="1400" dirty="0">
                <a:solidFill>
                  <a:schemeClr val="accent5">
                    <a:lumMod val="50000"/>
                  </a:schemeClr>
                </a:solidFill>
                <a:latin typeface="KometPro-Regular ☞"/>
              </a:rPr>
              <a:t>1 april tot en met 30 september 2021. Behandeling op volgorde binnenkomst</a:t>
            </a:r>
            <a:r>
              <a:rPr lang="nl-NL" sz="1400" dirty="0" smtClean="0">
                <a:solidFill>
                  <a:schemeClr val="accent5">
                    <a:lumMod val="50000"/>
                  </a:schemeClr>
                </a:solidFill>
                <a:latin typeface="KometPro-Regular ☞"/>
              </a:rPr>
              <a:t>. Let op beperkt budget!</a:t>
            </a:r>
            <a:endParaRPr lang="nl-NL" sz="1400" dirty="0">
              <a:solidFill>
                <a:schemeClr val="accent5">
                  <a:lumMod val="50000"/>
                </a:schemeClr>
              </a:solidFill>
              <a:latin typeface="KometPro-Regular ☞"/>
            </a:endParaRPr>
          </a:p>
          <a:p>
            <a:endParaRPr lang="nl-NL" sz="1600" dirty="0" smtClean="0">
              <a:solidFill>
                <a:srgbClr val="92D050"/>
              </a:solidFill>
              <a:latin typeface="KometPro-Bold ☞" charset="0"/>
              <a:ea typeface="KometPro-Bold ☞" charset="0"/>
              <a:cs typeface="KometPro-Bold ☞" charset="0"/>
            </a:endParaRPr>
          </a:p>
          <a:p>
            <a:r>
              <a:rPr lang="nl-NL" sz="1600" dirty="0" smtClean="0">
                <a:solidFill>
                  <a:srgbClr val="92D050"/>
                </a:solidFill>
                <a:latin typeface="KometPro-Bold ☞" charset="0"/>
                <a:ea typeface="KometPro-Bold ☞" charset="0"/>
                <a:cs typeface="KometPro-Bold ☞" charset="0"/>
              </a:rPr>
              <a:t>Website:</a:t>
            </a:r>
            <a:r>
              <a:rPr lang="nl-NL" sz="1400" dirty="0" smtClean="0">
                <a:solidFill>
                  <a:schemeClr val="accent5">
                    <a:lumMod val="50000"/>
                  </a:schemeClr>
                </a:solidFill>
                <a:latin typeface="KometPro-Regular ☞"/>
              </a:rPr>
              <a:t> </a:t>
            </a:r>
            <a:r>
              <a:rPr lang="nl-NL" sz="1200" dirty="0">
                <a:solidFill>
                  <a:schemeClr val="accent5">
                    <a:lumMod val="50000"/>
                  </a:schemeClr>
                </a:solidFill>
                <a:latin typeface="KometPro-Regular ☞"/>
              </a:rPr>
              <a:t>https://www.rvo.nl/subsidie-en-financieringswijzer/subsidie-circulaire-ketenprojecten</a:t>
            </a:r>
          </a:p>
          <a:p>
            <a:endParaRPr lang="nl-NL" sz="1200" dirty="0">
              <a:solidFill>
                <a:schemeClr val="accent5">
                  <a:lumMod val="50000"/>
                </a:schemeClr>
              </a:solidFill>
              <a:latin typeface="KometPro-Regular ☞"/>
            </a:endParaRPr>
          </a:p>
          <a:p>
            <a:endParaRPr lang="nl-NL" sz="1400" dirty="0">
              <a:solidFill>
                <a:schemeClr val="accent5">
                  <a:lumMod val="50000"/>
                </a:schemeClr>
              </a:solidFill>
              <a:latin typeface="KometPro-Regular ☞"/>
            </a:endParaRPr>
          </a:p>
          <a:p>
            <a:endParaRPr lang="nl-NL" sz="1600" dirty="0">
              <a:solidFill>
                <a:srgbClr val="92D050"/>
              </a:solidFill>
              <a:latin typeface="KometPro-Bold ☞" charset="0"/>
              <a:ea typeface="KometPro-Bold ☞" charset="0"/>
              <a:cs typeface="KometPro-Bold ☞" charset="0"/>
            </a:endParaRPr>
          </a:p>
          <a:p>
            <a:endParaRPr lang="nl-NL" sz="1600" dirty="0">
              <a:solidFill>
                <a:srgbClr val="92D050"/>
              </a:solidFill>
              <a:latin typeface="KometPro-Bold ☞" charset="0"/>
              <a:ea typeface="KometPro-Bold ☞" charset="0"/>
              <a:cs typeface="KometPro-Bold ☞" charset="0"/>
            </a:endParaRPr>
          </a:p>
        </p:txBody>
      </p:sp>
    </p:spTree>
    <p:extLst>
      <p:ext uri="{BB962C8B-B14F-4D97-AF65-F5344CB8AC3E}">
        <p14:creationId xmlns:p14="http://schemas.microsoft.com/office/powerpoint/2010/main" val="2481785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5392" y="299803"/>
            <a:ext cx="1742188" cy="479302"/>
          </a:xfrm>
          <a:prstGeom prst="rect">
            <a:avLst/>
          </a:prstGeom>
        </p:spPr>
      </p:pic>
      <p:sp>
        <p:nvSpPr>
          <p:cNvPr id="5" name="TextBox 4"/>
          <p:cNvSpPr txBox="1"/>
          <p:nvPr/>
        </p:nvSpPr>
        <p:spPr>
          <a:xfrm>
            <a:off x="435721" y="703544"/>
            <a:ext cx="8366201" cy="5970865"/>
          </a:xfrm>
          <a:prstGeom prst="rect">
            <a:avLst/>
          </a:prstGeom>
          <a:noFill/>
        </p:spPr>
        <p:txBody>
          <a:bodyPr wrap="square" rtlCol="0">
            <a:spAutoFit/>
          </a:bodyPr>
          <a:lstStyle/>
          <a:p>
            <a:r>
              <a:rPr lang="nl-NL" sz="1600" dirty="0" smtClean="0">
                <a:solidFill>
                  <a:srgbClr val="92D050"/>
                </a:solidFill>
                <a:latin typeface="KometPro-Bold ☞" charset="0"/>
                <a:ea typeface="KometPro-Bold ☞" charset="0"/>
                <a:cs typeface="KometPro-Bold ☞" charset="0"/>
              </a:rPr>
              <a:t>B. Fiscale investeringsregelingen</a:t>
            </a:r>
            <a:endParaRPr lang="nl-NL" sz="1600" dirty="0">
              <a:solidFill>
                <a:srgbClr val="92D050"/>
              </a:solidFill>
              <a:latin typeface="KometPro-Bold ☞" charset="0"/>
              <a:ea typeface="KometPro-Bold ☞" charset="0"/>
              <a:cs typeface="KometPro-Bold ☞" charset="0"/>
            </a:endParaRPr>
          </a:p>
          <a:p>
            <a:endParaRPr lang="nl-NL" sz="1400" dirty="0" smtClean="0"/>
          </a:p>
          <a:p>
            <a:r>
              <a:rPr lang="nl-NL" sz="1400" dirty="0">
                <a:solidFill>
                  <a:srgbClr val="92D050"/>
                </a:solidFill>
                <a:latin typeface="KometPro-Bold ☞" charset="0"/>
                <a:ea typeface="KometPro-Bold ☞" charset="0"/>
                <a:cs typeface="KometPro-Bold ☞" charset="0"/>
              </a:rPr>
              <a:t>Milieuvriendelijke bedrijfsmiddelen </a:t>
            </a:r>
            <a:r>
              <a:rPr lang="nl-NL" sz="1400" dirty="0">
                <a:solidFill>
                  <a:schemeClr val="accent5">
                    <a:lumMod val="50000"/>
                  </a:schemeClr>
                </a:solidFill>
                <a:latin typeface="KometPro-Regular ☞"/>
                <a:sym typeface="Wingdings" panose="05000000000000000000" pitchFamily="2" charset="2"/>
              </a:rPr>
              <a:t>M</a:t>
            </a:r>
            <a:r>
              <a:rPr lang="nl-NL" sz="1400" dirty="0">
                <a:solidFill>
                  <a:schemeClr val="accent5">
                    <a:lumMod val="50000"/>
                  </a:schemeClr>
                </a:solidFill>
                <a:latin typeface="KometPro-Regular ☞"/>
              </a:rPr>
              <a:t>ilieu Investeringsaftrek/Willekeurige </a:t>
            </a:r>
            <a:r>
              <a:rPr lang="nl-NL" sz="1400" dirty="0" err="1">
                <a:solidFill>
                  <a:schemeClr val="accent5">
                    <a:lumMod val="50000"/>
                  </a:schemeClr>
                </a:solidFill>
                <a:latin typeface="KometPro-Regular ☞"/>
              </a:rPr>
              <a:t>afschr</a:t>
            </a:r>
            <a:r>
              <a:rPr lang="nl-NL" sz="1400" dirty="0">
                <a:solidFill>
                  <a:schemeClr val="accent5">
                    <a:lumMod val="50000"/>
                  </a:schemeClr>
                </a:solidFill>
                <a:latin typeface="KometPro-Regular ☞"/>
              </a:rPr>
              <a:t>. (MIA/VAMIL)</a:t>
            </a:r>
          </a:p>
          <a:p>
            <a:r>
              <a:rPr lang="nl-NL" sz="1400" dirty="0">
                <a:solidFill>
                  <a:schemeClr val="accent5">
                    <a:lumMod val="50000"/>
                  </a:schemeClr>
                </a:solidFill>
                <a:latin typeface="KometPro-Regular ☞"/>
              </a:rPr>
              <a:t>Extra aftrekpost </a:t>
            </a:r>
            <a:r>
              <a:rPr lang="nl-NL" sz="1400" dirty="0" smtClean="0">
                <a:solidFill>
                  <a:schemeClr val="accent5">
                    <a:lumMod val="50000"/>
                  </a:schemeClr>
                </a:solidFill>
                <a:latin typeface="KometPro-Regular ☞"/>
              </a:rPr>
              <a:t>van 13,5%, 27% of 36</a:t>
            </a:r>
            <a:r>
              <a:rPr lang="nl-NL" sz="1400" dirty="0">
                <a:solidFill>
                  <a:schemeClr val="accent5">
                    <a:lumMod val="50000"/>
                  </a:schemeClr>
                </a:solidFill>
                <a:latin typeface="KometPro-Regular ☞"/>
              </a:rPr>
              <a:t>% op </a:t>
            </a:r>
            <a:r>
              <a:rPr lang="nl-NL" sz="1400" dirty="0" smtClean="0">
                <a:solidFill>
                  <a:schemeClr val="accent5">
                    <a:lumMod val="50000"/>
                  </a:schemeClr>
                </a:solidFill>
                <a:latin typeface="KometPro-Regular ☞"/>
              </a:rPr>
              <a:t>fiscale bedrijfswinst / 75</a:t>
            </a:r>
            <a:r>
              <a:rPr lang="nl-NL" sz="1400" dirty="0">
                <a:solidFill>
                  <a:schemeClr val="accent5">
                    <a:lumMod val="50000"/>
                  </a:schemeClr>
                </a:solidFill>
                <a:latin typeface="KometPro-Regular ☞"/>
              </a:rPr>
              <a:t>% willekeurige afschrijving</a:t>
            </a:r>
          </a:p>
          <a:p>
            <a:r>
              <a:rPr lang="nl-NL" sz="1400" dirty="0">
                <a:solidFill>
                  <a:schemeClr val="accent5">
                    <a:lumMod val="50000"/>
                  </a:schemeClr>
                </a:solidFill>
                <a:latin typeface="KometPro-Regular ☞"/>
              </a:rPr>
              <a:t>Omschrijving op Milieulijst </a:t>
            </a:r>
            <a:r>
              <a:rPr lang="nl-NL" sz="1400" dirty="0" smtClean="0">
                <a:solidFill>
                  <a:schemeClr val="accent5">
                    <a:lumMod val="50000"/>
                  </a:schemeClr>
                </a:solidFill>
                <a:latin typeface="KometPro-Regular ☞"/>
              </a:rPr>
              <a:t>2021 zoals o.a.: </a:t>
            </a:r>
            <a:endParaRPr lang="nl-NL" sz="1400" dirty="0">
              <a:solidFill>
                <a:schemeClr val="accent5">
                  <a:lumMod val="50000"/>
                </a:schemeClr>
              </a:solidFill>
              <a:latin typeface="KometPro-Regular ☞"/>
            </a:endParaRPr>
          </a:p>
          <a:p>
            <a:pPr marL="628650" lvl="1" indent="-285750">
              <a:buFont typeface="Wingdings" panose="05000000000000000000" pitchFamily="2" charset="2"/>
              <a:buChar char="Ø"/>
            </a:pPr>
            <a:r>
              <a:rPr lang="nl-NL" sz="1400" dirty="0">
                <a:solidFill>
                  <a:schemeClr val="accent5">
                    <a:lumMod val="50000"/>
                  </a:schemeClr>
                </a:solidFill>
                <a:latin typeface="KometPro-Regular ☞"/>
              </a:rPr>
              <a:t>Circulair utiliteitsgebouw, circulaire </a:t>
            </a:r>
            <a:r>
              <a:rPr lang="nl-NL" sz="1400" dirty="0" smtClean="0">
                <a:solidFill>
                  <a:schemeClr val="accent5">
                    <a:lumMod val="50000"/>
                  </a:schemeClr>
                </a:solidFill>
                <a:latin typeface="KometPro-Regular ☞"/>
              </a:rPr>
              <a:t>woning, circulaire </a:t>
            </a:r>
            <a:r>
              <a:rPr lang="nl-NL" sz="1400" dirty="0">
                <a:solidFill>
                  <a:schemeClr val="accent5">
                    <a:lumMod val="50000"/>
                  </a:schemeClr>
                </a:solidFill>
                <a:latin typeface="KometPro-Regular ☞"/>
              </a:rPr>
              <a:t>woon- of utiliteitsgebouwgevel</a:t>
            </a:r>
          </a:p>
          <a:p>
            <a:pPr marL="628650" lvl="1" indent="-285750">
              <a:buFont typeface="Wingdings" panose="05000000000000000000" pitchFamily="2" charset="2"/>
              <a:buChar char="Ø"/>
            </a:pPr>
            <a:r>
              <a:rPr lang="nl-NL" sz="1400" dirty="0" smtClean="0">
                <a:solidFill>
                  <a:schemeClr val="accent5">
                    <a:lumMod val="50000"/>
                  </a:schemeClr>
                </a:solidFill>
                <a:latin typeface="KometPro-Regular ☞"/>
              </a:rPr>
              <a:t>Productieapparatuur </a:t>
            </a:r>
            <a:r>
              <a:rPr lang="nl-NL" sz="1400" dirty="0">
                <a:solidFill>
                  <a:schemeClr val="accent5">
                    <a:lumMod val="50000"/>
                  </a:schemeClr>
                </a:solidFill>
                <a:latin typeface="KometPro-Regular ☞"/>
              </a:rPr>
              <a:t>voor </a:t>
            </a:r>
            <a:r>
              <a:rPr lang="nl-NL" sz="1400" dirty="0" err="1">
                <a:solidFill>
                  <a:schemeClr val="accent5">
                    <a:lumMod val="50000"/>
                  </a:schemeClr>
                </a:solidFill>
                <a:latin typeface="KometPro-Regular ☞"/>
              </a:rPr>
              <a:t>refurbishment</a:t>
            </a:r>
            <a:r>
              <a:rPr lang="nl-NL" sz="1400" dirty="0">
                <a:solidFill>
                  <a:schemeClr val="accent5">
                    <a:lumMod val="50000"/>
                  </a:schemeClr>
                </a:solidFill>
                <a:latin typeface="KometPro-Regular ☞"/>
              </a:rPr>
              <a:t> of hergebruik</a:t>
            </a:r>
          </a:p>
          <a:p>
            <a:pPr marL="628650" lvl="1" indent="-285750">
              <a:buFont typeface="Wingdings" panose="05000000000000000000" pitchFamily="2" charset="2"/>
              <a:buChar char="Ø"/>
            </a:pPr>
            <a:r>
              <a:rPr lang="nl-NL" sz="1400" dirty="0" smtClean="0">
                <a:solidFill>
                  <a:schemeClr val="accent5">
                    <a:lumMod val="50000"/>
                  </a:schemeClr>
                </a:solidFill>
                <a:latin typeface="KometPro-Regular ☞"/>
              </a:rPr>
              <a:t>Circulaire </a:t>
            </a:r>
            <a:r>
              <a:rPr lang="nl-NL" sz="1400" dirty="0">
                <a:solidFill>
                  <a:schemeClr val="accent5">
                    <a:lumMod val="50000"/>
                  </a:schemeClr>
                </a:solidFill>
                <a:latin typeface="KometPro-Regular ☞"/>
              </a:rPr>
              <a:t>PV-panelen </a:t>
            </a:r>
          </a:p>
          <a:p>
            <a:endParaRPr lang="nl-NL" sz="1400" dirty="0">
              <a:solidFill>
                <a:schemeClr val="accent5">
                  <a:lumMod val="50000"/>
                </a:schemeClr>
              </a:solidFill>
              <a:latin typeface="KometPro-Regular ☞"/>
            </a:endParaRPr>
          </a:p>
          <a:p>
            <a:r>
              <a:rPr lang="nl-NL" sz="1400" dirty="0">
                <a:solidFill>
                  <a:srgbClr val="92D050"/>
                </a:solidFill>
                <a:latin typeface="KometPro-Bold ☞" charset="0"/>
                <a:ea typeface="KometPro-Bold ☞" charset="0"/>
                <a:cs typeface="KometPro-Bold ☞" charset="0"/>
              </a:rPr>
              <a:t>Energiebesparende bedrijfsmiddelen of duurzame energie</a:t>
            </a:r>
            <a:r>
              <a:rPr lang="nl-NL" sz="1400" dirty="0">
                <a:solidFill>
                  <a:schemeClr val="accent5">
                    <a:lumMod val="50000"/>
                  </a:schemeClr>
                </a:solidFill>
                <a:latin typeface="KometPro-Regular ☞"/>
              </a:rPr>
              <a:t> </a:t>
            </a:r>
            <a:r>
              <a:rPr lang="nl-NL" sz="1400" dirty="0">
                <a:solidFill>
                  <a:schemeClr val="accent5">
                    <a:lumMod val="50000"/>
                  </a:schemeClr>
                </a:solidFill>
                <a:latin typeface="KometPro-Regular ☞"/>
                <a:sym typeface="Wingdings" panose="05000000000000000000" pitchFamily="2" charset="2"/>
              </a:rPr>
              <a:t> </a:t>
            </a:r>
            <a:r>
              <a:rPr lang="nl-NL" sz="1400" dirty="0">
                <a:solidFill>
                  <a:schemeClr val="accent5">
                    <a:lumMod val="50000"/>
                  </a:schemeClr>
                </a:solidFill>
                <a:latin typeface="KometPro-Regular ☞"/>
              </a:rPr>
              <a:t>Energie Investeringsaftrek (EIA)</a:t>
            </a:r>
          </a:p>
          <a:p>
            <a:r>
              <a:rPr lang="nl-NL" sz="1400" dirty="0">
                <a:solidFill>
                  <a:schemeClr val="accent5">
                    <a:lumMod val="50000"/>
                  </a:schemeClr>
                </a:solidFill>
                <a:latin typeface="KometPro-Regular ☞"/>
              </a:rPr>
              <a:t>Extra aftrekpost van 45,5% op </a:t>
            </a:r>
            <a:r>
              <a:rPr lang="nl-NL" sz="1400" dirty="0" smtClean="0">
                <a:solidFill>
                  <a:schemeClr val="accent5">
                    <a:lumMod val="50000"/>
                  </a:schemeClr>
                </a:solidFill>
                <a:latin typeface="KometPro-Regular ☞"/>
              </a:rPr>
              <a:t>fiscale bedrijfswinst</a:t>
            </a:r>
            <a:endParaRPr lang="nl-NL" sz="1400" dirty="0">
              <a:solidFill>
                <a:schemeClr val="accent5">
                  <a:lumMod val="50000"/>
                </a:schemeClr>
              </a:solidFill>
              <a:latin typeface="KometPro-Regular ☞"/>
            </a:endParaRPr>
          </a:p>
          <a:p>
            <a:r>
              <a:rPr lang="nl-NL" sz="1400" dirty="0">
                <a:solidFill>
                  <a:schemeClr val="accent5">
                    <a:lumMod val="50000"/>
                  </a:schemeClr>
                </a:solidFill>
                <a:latin typeface="KometPro-Regular ☞"/>
              </a:rPr>
              <a:t>Omschrijving op Energielijst </a:t>
            </a:r>
            <a:r>
              <a:rPr lang="nl-NL" sz="1400" dirty="0" smtClean="0">
                <a:solidFill>
                  <a:schemeClr val="accent5">
                    <a:lumMod val="50000"/>
                  </a:schemeClr>
                </a:solidFill>
                <a:latin typeface="KometPro-Regular ☞"/>
              </a:rPr>
              <a:t>2021 </a:t>
            </a:r>
            <a:r>
              <a:rPr lang="nl-NL" sz="1400" dirty="0">
                <a:solidFill>
                  <a:schemeClr val="accent5">
                    <a:lumMod val="50000"/>
                  </a:schemeClr>
                </a:solidFill>
                <a:latin typeface="KometPro-Regular ☞"/>
              </a:rPr>
              <a:t>zoals </a:t>
            </a:r>
            <a:r>
              <a:rPr lang="nl-NL" sz="1400" dirty="0" smtClean="0">
                <a:solidFill>
                  <a:schemeClr val="accent5">
                    <a:lumMod val="50000"/>
                  </a:schemeClr>
                </a:solidFill>
                <a:latin typeface="KometPro-Regular ☞"/>
              </a:rPr>
              <a:t>o.a.: </a:t>
            </a:r>
            <a:endParaRPr lang="nl-NL" sz="1400" dirty="0">
              <a:solidFill>
                <a:schemeClr val="accent5">
                  <a:lumMod val="50000"/>
                </a:schemeClr>
              </a:solidFill>
              <a:latin typeface="KometPro-Regular ☞"/>
            </a:endParaRPr>
          </a:p>
          <a:p>
            <a:pPr marL="628650" lvl="1" indent="-285750">
              <a:buFont typeface="Wingdings" panose="05000000000000000000" pitchFamily="2" charset="2"/>
              <a:buChar char="Ø"/>
            </a:pPr>
            <a:r>
              <a:rPr lang="nl-NL" sz="1400" dirty="0">
                <a:solidFill>
                  <a:schemeClr val="accent5">
                    <a:lumMod val="50000"/>
                  </a:schemeClr>
                </a:solidFill>
                <a:latin typeface="KometPro-Regular ☞"/>
              </a:rPr>
              <a:t>Benutting afvalwarmte </a:t>
            </a:r>
          </a:p>
          <a:p>
            <a:pPr marL="628650" lvl="1" indent="-285750">
              <a:buFont typeface="Wingdings" panose="05000000000000000000" pitchFamily="2" charset="2"/>
              <a:buChar char="Ø"/>
            </a:pPr>
            <a:r>
              <a:rPr lang="nl-NL" sz="1400" dirty="0" smtClean="0">
                <a:solidFill>
                  <a:schemeClr val="accent5">
                    <a:lumMod val="50000"/>
                  </a:schemeClr>
                </a:solidFill>
                <a:latin typeface="KometPro-Regular ☞"/>
              </a:rPr>
              <a:t>Grondwarmtewisselaar</a:t>
            </a:r>
          </a:p>
          <a:p>
            <a:pPr marL="628650" lvl="1" indent="-285750">
              <a:buFont typeface="Wingdings" panose="05000000000000000000" pitchFamily="2" charset="2"/>
              <a:buChar char="Ø"/>
            </a:pPr>
            <a:r>
              <a:rPr lang="nl-NL" sz="1400" dirty="0">
                <a:solidFill>
                  <a:schemeClr val="accent5">
                    <a:lumMod val="50000"/>
                  </a:schemeClr>
                </a:solidFill>
                <a:latin typeface="KometPro-Regular ☞"/>
              </a:rPr>
              <a:t>Accu voor opslag van duurzaam opgewekte elektriciteit</a:t>
            </a:r>
          </a:p>
          <a:p>
            <a:endParaRPr lang="nl-NL" sz="1400" dirty="0">
              <a:solidFill>
                <a:schemeClr val="accent5">
                  <a:lumMod val="50000"/>
                </a:schemeClr>
              </a:solidFill>
              <a:latin typeface="KometPro-Regular ☞"/>
            </a:endParaRPr>
          </a:p>
          <a:p>
            <a:r>
              <a:rPr lang="nl-NL" sz="1600" dirty="0">
                <a:solidFill>
                  <a:srgbClr val="92D050"/>
                </a:solidFill>
                <a:latin typeface="KometPro-Bold ☞" charset="0"/>
                <a:ea typeface="KometPro-Bold ☞" charset="0"/>
                <a:cs typeface="KometPro-Bold ☞" charset="0"/>
              </a:rPr>
              <a:t>Aanvragen: </a:t>
            </a:r>
            <a:r>
              <a:rPr lang="nl-NL" sz="1400" dirty="0" smtClean="0">
                <a:solidFill>
                  <a:schemeClr val="accent5">
                    <a:lumMod val="50000"/>
                  </a:schemeClr>
                </a:solidFill>
                <a:latin typeface="KometPro-Regular ☞"/>
              </a:rPr>
              <a:t>binnen </a:t>
            </a:r>
            <a:r>
              <a:rPr lang="nl-NL" sz="1400" dirty="0">
                <a:solidFill>
                  <a:schemeClr val="accent5">
                    <a:lumMod val="50000"/>
                  </a:schemeClr>
                </a:solidFill>
                <a:latin typeface="KometPro-Regular ☞"/>
              </a:rPr>
              <a:t>drie maanden na aangaan aankoopverplichting</a:t>
            </a:r>
          </a:p>
          <a:p>
            <a:r>
              <a:rPr lang="nl-NL" sz="1600" dirty="0">
                <a:solidFill>
                  <a:srgbClr val="92D050"/>
                </a:solidFill>
                <a:latin typeface="KometPro-Bold ☞" charset="0"/>
                <a:ea typeface="KometPro-Bold ☞" charset="0"/>
                <a:cs typeface="KometPro-Bold ☞" charset="0"/>
              </a:rPr>
              <a:t>Website: </a:t>
            </a:r>
            <a:r>
              <a:rPr lang="nl-NL" sz="1200" dirty="0">
                <a:solidFill>
                  <a:schemeClr val="accent5">
                    <a:lumMod val="50000"/>
                  </a:schemeClr>
                </a:solidFill>
                <a:latin typeface="KometPro-Regular ☞"/>
              </a:rPr>
              <a:t>https://www.rvo.nl/subsidies-regelingen/milieulijst-en-energielijst/2021?type=all</a:t>
            </a:r>
          </a:p>
          <a:p>
            <a:pPr lvl="0"/>
            <a:endParaRPr lang="nl-NL" sz="1200" dirty="0">
              <a:solidFill>
                <a:schemeClr val="accent5">
                  <a:lumMod val="50000"/>
                </a:schemeClr>
              </a:solidFill>
              <a:latin typeface="KometPro-Regular ☞"/>
            </a:endParaRPr>
          </a:p>
          <a:p>
            <a:endParaRPr lang="nl-NL" sz="1400" dirty="0"/>
          </a:p>
          <a:p>
            <a:endParaRPr lang="nl-NL" sz="1400" dirty="0">
              <a:solidFill>
                <a:schemeClr val="accent5">
                  <a:lumMod val="50000"/>
                </a:schemeClr>
              </a:solidFill>
              <a:latin typeface="KometPro-Regular ☞"/>
            </a:endParaRPr>
          </a:p>
          <a:p>
            <a:endParaRPr lang="nl-NL" sz="1400" dirty="0">
              <a:solidFill>
                <a:schemeClr val="accent5">
                  <a:lumMod val="50000"/>
                </a:schemeClr>
              </a:solidFill>
              <a:latin typeface="KometPro-Regular ☞"/>
            </a:endParaRPr>
          </a:p>
          <a:p>
            <a:endParaRPr lang="nl-NL" sz="1400" dirty="0" smtClean="0">
              <a:solidFill>
                <a:schemeClr val="accent5">
                  <a:lumMod val="50000"/>
                </a:schemeClr>
              </a:solidFill>
              <a:latin typeface="KometPro-Regular ☞"/>
            </a:endParaRPr>
          </a:p>
          <a:p>
            <a:endParaRPr lang="nl-NL" sz="1400" dirty="0">
              <a:solidFill>
                <a:schemeClr val="accent5">
                  <a:lumMod val="50000"/>
                </a:schemeClr>
              </a:solidFill>
              <a:latin typeface="KometPro-Regular ☞"/>
            </a:endParaRPr>
          </a:p>
          <a:p>
            <a:endParaRPr lang="nl-NL" sz="1400" dirty="0" smtClean="0">
              <a:solidFill>
                <a:schemeClr val="accent5">
                  <a:lumMod val="50000"/>
                </a:schemeClr>
              </a:solidFill>
              <a:latin typeface="KometPro-Regular ☞"/>
            </a:endParaRPr>
          </a:p>
          <a:p>
            <a:endParaRPr lang="nl-NL" sz="1400" dirty="0">
              <a:solidFill>
                <a:schemeClr val="accent5">
                  <a:lumMod val="50000"/>
                </a:schemeClr>
              </a:solidFill>
              <a:latin typeface="KometPro-Regular ☞"/>
            </a:endParaRPr>
          </a:p>
          <a:p>
            <a:endParaRPr lang="nl-NL" sz="1400" dirty="0">
              <a:solidFill>
                <a:schemeClr val="accent5">
                  <a:lumMod val="50000"/>
                </a:schemeClr>
              </a:solidFill>
              <a:latin typeface="KometPro-Regular ☞"/>
            </a:endParaRPr>
          </a:p>
        </p:txBody>
      </p:sp>
    </p:spTree>
    <p:extLst>
      <p:ext uri="{BB962C8B-B14F-4D97-AF65-F5344CB8AC3E}">
        <p14:creationId xmlns:p14="http://schemas.microsoft.com/office/powerpoint/2010/main" val="1156673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Tijdelijke aanduiding voor inhoud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1468" y="3773098"/>
            <a:ext cx="9144000" cy="5143500"/>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392" y="299803"/>
            <a:ext cx="1742188" cy="479302"/>
          </a:xfrm>
          <a:prstGeom prst="rect">
            <a:avLst/>
          </a:prstGeom>
        </p:spPr>
      </p:pic>
      <p:sp>
        <p:nvSpPr>
          <p:cNvPr id="5" name="TextBox 4"/>
          <p:cNvSpPr txBox="1"/>
          <p:nvPr/>
        </p:nvSpPr>
        <p:spPr>
          <a:xfrm>
            <a:off x="5075193" y="914759"/>
            <a:ext cx="3753345" cy="3600986"/>
          </a:xfrm>
          <a:prstGeom prst="rect">
            <a:avLst/>
          </a:prstGeom>
          <a:noFill/>
        </p:spPr>
        <p:txBody>
          <a:bodyPr wrap="square" rtlCol="0">
            <a:spAutoFit/>
          </a:bodyPr>
          <a:lstStyle/>
          <a:p>
            <a:r>
              <a:rPr lang="nl-NL" sz="2000" dirty="0">
                <a:solidFill>
                  <a:srgbClr val="92D050"/>
                </a:solidFill>
                <a:latin typeface="KometPro-Regular" panose="020B0502030308020B04" pitchFamily="34" charset="0"/>
                <a:ea typeface="KometPro-Bold ☞" charset="0"/>
                <a:cs typeface="KometPro-Bold ☞" charset="0"/>
              </a:rPr>
              <a:t>Voorbeeld milieu en circulair</a:t>
            </a:r>
          </a:p>
          <a:p>
            <a:endParaRPr lang="nl-NL" sz="1600" dirty="0">
              <a:solidFill>
                <a:srgbClr val="92D050"/>
              </a:solidFill>
              <a:latin typeface="KometPro-Bold ☞" charset="0"/>
              <a:ea typeface="KometPro-Bold ☞" charset="0"/>
              <a:cs typeface="KometPro-Bold ☞" charset="0"/>
            </a:endParaRPr>
          </a:p>
          <a:p>
            <a:r>
              <a:rPr lang="nl-NL" sz="1200" dirty="0">
                <a:solidFill>
                  <a:srgbClr val="8FC043"/>
                </a:solidFill>
                <a:latin typeface="KometPro-Regular ☞"/>
              </a:rPr>
              <a:t>Milieu-Investeringsaftrek/Willekeurige afschrijving</a:t>
            </a:r>
          </a:p>
          <a:p>
            <a:endParaRPr lang="nl-NL" sz="1200" dirty="0">
              <a:solidFill>
                <a:srgbClr val="4472C4">
                  <a:lumMod val="50000"/>
                </a:srgbClr>
              </a:solidFill>
              <a:latin typeface="KometPro-Regular ☞"/>
            </a:endParaRPr>
          </a:p>
          <a:p>
            <a:r>
              <a:rPr lang="nl-NL" sz="1200" dirty="0">
                <a:solidFill>
                  <a:srgbClr val="4472C4">
                    <a:lumMod val="50000"/>
                  </a:srgbClr>
                </a:solidFill>
                <a:latin typeface="KometPro-Regular ☞"/>
              </a:rPr>
              <a:t>Milieulijst: specifiek omschreven of doelvoorschrift</a:t>
            </a:r>
          </a:p>
          <a:p>
            <a:pPr marL="171450" indent="-171450">
              <a:buFont typeface="Arial" panose="020B0604020202020204" pitchFamily="34" charset="0"/>
              <a:buChar char="•"/>
            </a:pPr>
            <a:endParaRPr lang="nl-NL" sz="1200" dirty="0">
              <a:solidFill>
                <a:srgbClr val="4472C4">
                  <a:lumMod val="50000"/>
                </a:srgbClr>
              </a:solidFill>
              <a:latin typeface="KometPro-Regular ☞"/>
            </a:endParaRPr>
          </a:p>
          <a:p>
            <a:r>
              <a:rPr lang="nl-NL" sz="1200" dirty="0">
                <a:solidFill>
                  <a:srgbClr val="4472C4">
                    <a:lumMod val="50000"/>
                  </a:srgbClr>
                </a:solidFill>
                <a:latin typeface="KometPro-Regular ☞"/>
              </a:rPr>
              <a:t>Doelvoorschrift: apparatuur hernieuwbare grondstoffen, preventie van water- en grondstoffengebruik, vervanging van niet duurzame grondstoffen, recycling, afvalverwerking, waterzuivering.</a:t>
            </a:r>
          </a:p>
          <a:p>
            <a:endParaRPr lang="nl-NL" sz="1200" dirty="0">
              <a:solidFill>
                <a:srgbClr val="4472C4">
                  <a:lumMod val="50000"/>
                </a:srgbClr>
              </a:solidFill>
              <a:latin typeface="KometPro-Regular ☞"/>
            </a:endParaRPr>
          </a:p>
          <a:p>
            <a:r>
              <a:rPr lang="nl-NL" sz="1200" dirty="0">
                <a:solidFill>
                  <a:srgbClr val="4472C4">
                    <a:lumMod val="50000"/>
                  </a:srgbClr>
                </a:solidFill>
                <a:latin typeface="KometPro-Regular ☞"/>
              </a:rPr>
              <a:t>Praktijkvoorbeelden</a:t>
            </a:r>
          </a:p>
          <a:p>
            <a:pPr marL="171450" indent="-171450">
              <a:buFont typeface="Arial" panose="020B0604020202020204" pitchFamily="34" charset="0"/>
              <a:buChar char="•"/>
            </a:pPr>
            <a:r>
              <a:rPr lang="nl-NL" sz="1200" dirty="0">
                <a:solidFill>
                  <a:srgbClr val="4472C4">
                    <a:lumMod val="50000"/>
                  </a:srgbClr>
                </a:solidFill>
                <a:latin typeface="KometPro-Regular ☞"/>
              </a:rPr>
              <a:t>Shredder van schroot en aluminiumdoppen die vrijkomen bij verbranding huishoudelijk afval</a:t>
            </a:r>
          </a:p>
          <a:p>
            <a:pPr marL="171450" indent="-171450">
              <a:buFont typeface="Arial" panose="020B0604020202020204" pitchFamily="34" charset="0"/>
              <a:buChar char="•"/>
            </a:pPr>
            <a:endParaRPr lang="nl-NL" sz="1200" dirty="0">
              <a:solidFill>
                <a:srgbClr val="4472C4">
                  <a:lumMod val="50000"/>
                </a:srgbClr>
              </a:solidFill>
              <a:latin typeface="KometPro-Regular ☞"/>
            </a:endParaRPr>
          </a:p>
          <a:p>
            <a:pPr marL="171450" indent="-171450">
              <a:buFont typeface="Arial" panose="020B0604020202020204" pitchFamily="34" charset="0"/>
              <a:buChar char="•"/>
            </a:pPr>
            <a:r>
              <a:rPr lang="nl-NL" sz="1200" dirty="0">
                <a:solidFill>
                  <a:srgbClr val="4472C4">
                    <a:lumMod val="50000"/>
                  </a:srgbClr>
                </a:solidFill>
                <a:latin typeface="KometPro-Regular ☞"/>
              </a:rPr>
              <a:t>Toevoegen van resten dak bitumen in het asfaltproductieproces</a:t>
            </a:r>
          </a:p>
          <a:p>
            <a:endParaRPr lang="en-US" sz="1200" dirty="0">
              <a:solidFill>
                <a:prstClr val="black"/>
              </a:solidFill>
              <a:latin typeface="KometPro-Regular ☞" charset="0"/>
              <a:ea typeface="KometPro-Regular ☞" charset="0"/>
              <a:cs typeface="KometPro-Regular ☞" charset="0"/>
            </a:endParaRPr>
          </a:p>
        </p:txBody>
      </p:sp>
      <p:pic>
        <p:nvPicPr>
          <p:cNvPr id="1028" name="Picture 4" descr="Afbeeldingsresultaat voor dak bitumen hergebru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36" y="1560695"/>
            <a:ext cx="3475450" cy="2309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932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392" y="299803"/>
            <a:ext cx="1742188" cy="479302"/>
          </a:xfrm>
          <a:prstGeom prst="rect">
            <a:avLst/>
          </a:prstGeom>
        </p:spPr>
      </p:pic>
      <p:sp>
        <p:nvSpPr>
          <p:cNvPr id="5" name="TextBox 4"/>
          <p:cNvSpPr txBox="1"/>
          <p:nvPr/>
        </p:nvSpPr>
        <p:spPr>
          <a:xfrm>
            <a:off x="4872351" y="914759"/>
            <a:ext cx="3956188" cy="3724096"/>
          </a:xfrm>
          <a:prstGeom prst="rect">
            <a:avLst/>
          </a:prstGeom>
          <a:noFill/>
        </p:spPr>
        <p:txBody>
          <a:bodyPr wrap="square" rtlCol="0">
            <a:spAutoFit/>
          </a:bodyPr>
          <a:lstStyle/>
          <a:p>
            <a:r>
              <a:rPr lang="nl-NL" sz="1600" dirty="0">
                <a:solidFill>
                  <a:srgbClr val="92D050"/>
                </a:solidFill>
                <a:latin typeface="KometPro-Regular" panose="020B0502030308020B04" pitchFamily="34" charset="0"/>
                <a:ea typeface="KometPro-Bold ☞" charset="0"/>
                <a:cs typeface="KometPro-Bold ☞" charset="0"/>
              </a:rPr>
              <a:t>Voorbeeld duurzaam bouwen</a:t>
            </a:r>
          </a:p>
          <a:p>
            <a:endParaRPr lang="nl-NL" sz="1600" dirty="0">
              <a:solidFill>
                <a:srgbClr val="92D050"/>
              </a:solidFill>
              <a:latin typeface="KometPro-Bold ☞" charset="0"/>
              <a:ea typeface="KometPro-Bold ☞" charset="0"/>
              <a:cs typeface="KometPro-Bold ☞" charset="0"/>
            </a:endParaRPr>
          </a:p>
          <a:p>
            <a:r>
              <a:rPr lang="nl-NL" sz="1200" dirty="0" err="1">
                <a:solidFill>
                  <a:srgbClr val="4472C4">
                    <a:lumMod val="50000"/>
                  </a:srgbClr>
                </a:solidFill>
                <a:latin typeface="KometPro-Regular ☞"/>
              </a:rPr>
              <a:t>EeStairs</a:t>
            </a:r>
            <a:r>
              <a:rPr lang="nl-NL" sz="1200" dirty="0">
                <a:solidFill>
                  <a:srgbClr val="4472C4">
                    <a:lumMod val="50000"/>
                  </a:srgbClr>
                </a:solidFill>
                <a:latin typeface="KometPro-Regular ☞"/>
              </a:rPr>
              <a:t> Barneveld</a:t>
            </a:r>
          </a:p>
          <a:p>
            <a:pPr marL="171450" indent="-171450">
              <a:buFont typeface="Arial" panose="020B0604020202020204" pitchFamily="34" charset="0"/>
              <a:buChar char="•"/>
            </a:pPr>
            <a:endParaRPr lang="nl-NL" sz="1200" dirty="0">
              <a:solidFill>
                <a:srgbClr val="4472C4">
                  <a:lumMod val="50000"/>
                </a:srgbClr>
              </a:solidFill>
              <a:latin typeface="KometPro-Regular ☞"/>
            </a:endParaRPr>
          </a:p>
          <a:p>
            <a:pPr marL="171450" indent="-171450">
              <a:buFont typeface="Arial" panose="020B0604020202020204" pitchFamily="34" charset="0"/>
              <a:buChar char="•"/>
            </a:pPr>
            <a:r>
              <a:rPr lang="nl-NL" sz="1200" dirty="0">
                <a:solidFill>
                  <a:srgbClr val="8FC043"/>
                </a:solidFill>
                <a:latin typeface="KometPro-Regular ☞"/>
              </a:rPr>
              <a:t>Milieu-Investeringsaftrek</a:t>
            </a:r>
            <a:r>
              <a:rPr lang="nl-NL" sz="1200" dirty="0">
                <a:solidFill>
                  <a:srgbClr val="4472C4">
                    <a:lumMod val="50000"/>
                  </a:srgbClr>
                </a:solidFill>
                <a:latin typeface="KometPro-Regular ☞"/>
              </a:rPr>
              <a:t>: gebouw</a:t>
            </a:r>
          </a:p>
          <a:p>
            <a:pPr marL="171450" indent="-171450">
              <a:buFont typeface="Arial" panose="020B0604020202020204" pitchFamily="34" charset="0"/>
              <a:buChar char="•"/>
            </a:pPr>
            <a:endParaRPr lang="nl-NL" sz="1200" dirty="0">
              <a:solidFill>
                <a:srgbClr val="4472C4">
                  <a:lumMod val="50000"/>
                </a:srgbClr>
              </a:solidFill>
              <a:latin typeface="KometPro-Regular ☞"/>
            </a:endParaRPr>
          </a:p>
          <a:p>
            <a:pPr marL="171450" indent="-171450">
              <a:buFont typeface="Arial" panose="020B0604020202020204" pitchFamily="34" charset="0"/>
              <a:buChar char="•"/>
            </a:pPr>
            <a:r>
              <a:rPr lang="nl-NL" sz="1200" dirty="0">
                <a:solidFill>
                  <a:srgbClr val="8FC043"/>
                </a:solidFill>
                <a:latin typeface="KometPro-Regular ☞"/>
              </a:rPr>
              <a:t>Energie-Investeringsaftrek</a:t>
            </a:r>
            <a:r>
              <a:rPr lang="nl-NL" sz="1200" dirty="0">
                <a:solidFill>
                  <a:srgbClr val="4472C4">
                    <a:lumMod val="50000"/>
                  </a:srgbClr>
                </a:solidFill>
                <a:latin typeface="KometPro-Regular ☞"/>
              </a:rPr>
              <a:t>: onderdelen elektrische installatie en Werktuigbouwkundige installatie:  ledverlichting, warmteterugwinning uit ventilatielucht, warmtepomp, luchtdicht luchtverdeelsysteem</a:t>
            </a:r>
          </a:p>
          <a:p>
            <a:pPr marL="171450" indent="-171450">
              <a:buFont typeface="Arial" panose="020B0604020202020204" pitchFamily="34" charset="0"/>
              <a:buChar char="•"/>
            </a:pPr>
            <a:endParaRPr lang="nl-NL" sz="1200" dirty="0">
              <a:solidFill>
                <a:srgbClr val="4472C4">
                  <a:lumMod val="50000"/>
                </a:srgbClr>
              </a:solidFill>
              <a:latin typeface="KometPro-Regular ☞"/>
            </a:endParaRPr>
          </a:p>
          <a:p>
            <a:pPr marL="171450" indent="-171450">
              <a:buFont typeface="Arial" panose="020B0604020202020204" pitchFamily="34" charset="0"/>
              <a:buChar char="•"/>
            </a:pPr>
            <a:r>
              <a:rPr lang="nl-NL" sz="1200" dirty="0">
                <a:solidFill>
                  <a:srgbClr val="8FC043"/>
                </a:solidFill>
                <a:latin typeface="KometPro-Regular ☞"/>
              </a:rPr>
              <a:t>Investeringssubsidie Duurzame Energie</a:t>
            </a:r>
            <a:r>
              <a:rPr lang="nl-NL" sz="1200" dirty="0">
                <a:solidFill>
                  <a:srgbClr val="4472C4">
                    <a:lumMod val="50000"/>
                  </a:srgbClr>
                </a:solidFill>
                <a:latin typeface="KometPro-Regular ☞"/>
              </a:rPr>
              <a:t>: biomassaketel stoken eigen houtafval</a:t>
            </a:r>
          </a:p>
          <a:p>
            <a:pPr marL="171450" indent="-171450">
              <a:buFont typeface="Arial" panose="020B0604020202020204" pitchFamily="34" charset="0"/>
              <a:buChar char="•"/>
            </a:pPr>
            <a:endParaRPr lang="nl-NL" sz="1200" dirty="0">
              <a:solidFill>
                <a:srgbClr val="4472C4">
                  <a:lumMod val="50000"/>
                </a:srgbClr>
              </a:solidFill>
              <a:latin typeface="KometPro-Regular ☞"/>
            </a:endParaRPr>
          </a:p>
          <a:p>
            <a:pPr marL="171450" indent="-171450">
              <a:buFont typeface="Arial" panose="020B0604020202020204" pitchFamily="34" charset="0"/>
              <a:buChar char="•"/>
            </a:pPr>
            <a:r>
              <a:rPr lang="nl-NL" sz="1200" dirty="0">
                <a:solidFill>
                  <a:srgbClr val="8FC043"/>
                </a:solidFill>
                <a:latin typeface="KometPro-Regular ☞"/>
              </a:rPr>
              <a:t>Stimulering Duurzame Energieproductie</a:t>
            </a:r>
            <a:r>
              <a:rPr lang="nl-NL" sz="1200" dirty="0">
                <a:solidFill>
                  <a:srgbClr val="4472C4">
                    <a:lumMod val="50000"/>
                  </a:srgbClr>
                </a:solidFill>
                <a:latin typeface="KometPro-Regular ☞"/>
              </a:rPr>
              <a:t>: zonnepanelen</a:t>
            </a:r>
          </a:p>
          <a:p>
            <a:pPr marL="171450" indent="-171450">
              <a:buFont typeface="Arial" panose="020B0604020202020204" pitchFamily="34" charset="0"/>
              <a:buChar char="•"/>
            </a:pPr>
            <a:endParaRPr lang="nl-NL" sz="1200" dirty="0">
              <a:solidFill>
                <a:srgbClr val="4472C4">
                  <a:lumMod val="50000"/>
                </a:srgbClr>
              </a:solidFill>
              <a:latin typeface="KometPro-Regular ☞"/>
            </a:endParaRPr>
          </a:p>
          <a:p>
            <a:pPr marL="171450" indent="-171450">
              <a:buFont typeface="Arial" panose="020B0604020202020204" pitchFamily="34" charset="0"/>
              <a:buChar char="•"/>
            </a:pPr>
            <a:endParaRPr lang="nl-NL" sz="1200" dirty="0">
              <a:solidFill>
                <a:srgbClr val="4472C4">
                  <a:lumMod val="50000"/>
                </a:srgbClr>
              </a:solidFill>
              <a:latin typeface="KometPro-Regular ☞"/>
            </a:endParaRPr>
          </a:p>
          <a:p>
            <a:pPr marL="171450" indent="-171450">
              <a:buFont typeface="Arial" panose="020B0604020202020204" pitchFamily="34" charset="0"/>
              <a:buChar char="•"/>
            </a:pPr>
            <a:endParaRPr lang="nl-NL" sz="1200" dirty="0">
              <a:solidFill>
                <a:srgbClr val="4472C4">
                  <a:lumMod val="50000"/>
                </a:srgbClr>
              </a:solidFill>
              <a:latin typeface="KometPro-Regular ☞"/>
            </a:endParaRPr>
          </a:p>
          <a:p>
            <a:endParaRPr lang="en-US" sz="1200" dirty="0">
              <a:solidFill>
                <a:prstClr val="black"/>
              </a:solidFill>
              <a:latin typeface="KometPro-Regular ☞" charset="0"/>
              <a:ea typeface="KometPro-Regular ☞" charset="0"/>
              <a:cs typeface="KometPro-Regular ☞" charset="0"/>
            </a:endParaRPr>
          </a:p>
        </p:txBody>
      </p:sp>
      <p:pic>
        <p:nvPicPr>
          <p:cNvPr id="6" name="Afbeelding 5">
            <a:extLst>
              <a:ext uri="{FF2B5EF4-FFF2-40B4-BE49-F238E27FC236}">
                <a16:creationId xmlns="" xmlns:a16="http://schemas.microsoft.com/office/drawing/2014/main" id="{549D2D6E-F60D-40EB-ABE8-B64084742529}"/>
              </a:ext>
            </a:extLst>
          </p:cNvPr>
          <p:cNvPicPr>
            <a:picLocks noChangeAspect="1"/>
          </p:cNvPicPr>
          <p:nvPr/>
        </p:nvPicPr>
        <p:blipFill>
          <a:blip r:embed="rId4"/>
          <a:stretch>
            <a:fillRect/>
          </a:stretch>
        </p:blipFill>
        <p:spPr>
          <a:xfrm>
            <a:off x="548550" y="1441051"/>
            <a:ext cx="3516191" cy="2393345"/>
          </a:xfrm>
          <a:prstGeom prst="rect">
            <a:avLst/>
          </a:prstGeom>
        </p:spPr>
      </p:pic>
      <p:pic>
        <p:nvPicPr>
          <p:cNvPr id="8" name="Afbeelding 7" descr="Afbeeldingsresultaat voor breeam"/>
          <p:cNvPicPr/>
          <p:nvPr/>
        </p:nvPicPr>
        <p:blipFill>
          <a:blip r:embed="rId5">
            <a:extLst>
              <a:ext uri="{28A0092B-C50C-407E-A947-70E740481C1C}">
                <a14:useLocalDpi xmlns:a14="http://schemas.microsoft.com/office/drawing/2010/main" val="0"/>
              </a:ext>
            </a:extLst>
          </a:blip>
          <a:srcRect/>
          <a:stretch>
            <a:fillRect/>
          </a:stretch>
        </p:blipFill>
        <p:spPr bwMode="auto">
          <a:xfrm>
            <a:off x="548550" y="779464"/>
            <a:ext cx="894665" cy="901946"/>
          </a:xfrm>
          <a:prstGeom prst="rect">
            <a:avLst/>
          </a:prstGeom>
          <a:noFill/>
          <a:ln>
            <a:noFill/>
          </a:ln>
        </p:spPr>
      </p:pic>
    </p:spTree>
    <p:extLst>
      <p:ext uri="{BB962C8B-B14F-4D97-AF65-F5344CB8AC3E}">
        <p14:creationId xmlns:p14="http://schemas.microsoft.com/office/powerpoint/2010/main" val="1401384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1727</TotalTime>
  <Words>1169</Words>
  <Application>Microsoft Office PowerPoint</Application>
  <PresentationFormat>Diavoorstelling (16:9)</PresentationFormat>
  <Paragraphs>263</Paragraphs>
  <Slides>18</Slides>
  <Notes>7</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Arial</vt:lpstr>
      <vt:lpstr>Calibri</vt:lpstr>
      <vt:lpstr>Calibri Light</vt:lpstr>
      <vt:lpstr>KometPro-Bold ☞</vt:lpstr>
      <vt:lpstr>KometPro-Regular</vt:lpstr>
      <vt:lpstr>KometPro-Regular ☞</vt:lpstr>
      <vt:lpstr>Wingdings</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 Indruk | Bas van de Weerdt</dc:creator>
  <cp:lastModifiedBy>Gebruiker</cp:lastModifiedBy>
  <cp:revision>223</cp:revision>
  <dcterms:created xsi:type="dcterms:W3CDTF">2016-06-17T10:50:44Z</dcterms:created>
  <dcterms:modified xsi:type="dcterms:W3CDTF">2021-04-23T14:04:34Z</dcterms:modified>
</cp:coreProperties>
</file>